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93" r:id="rId1"/>
  </p:sldMasterIdLst>
  <p:notesMasterIdLst>
    <p:notesMasterId r:id="rId25"/>
  </p:notesMasterIdLst>
  <p:sldIdLst>
    <p:sldId id="894" r:id="rId2"/>
    <p:sldId id="870" r:id="rId3"/>
    <p:sldId id="871" r:id="rId4"/>
    <p:sldId id="893" r:id="rId5"/>
    <p:sldId id="873" r:id="rId6"/>
    <p:sldId id="874" r:id="rId7"/>
    <p:sldId id="877" r:id="rId8"/>
    <p:sldId id="878" r:id="rId9"/>
    <p:sldId id="879" r:id="rId10"/>
    <p:sldId id="880" r:id="rId11"/>
    <p:sldId id="875" r:id="rId12"/>
    <p:sldId id="883" r:id="rId13"/>
    <p:sldId id="884" r:id="rId14"/>
    <p:sldId id="881" r:id="rId15"/>
    <p:sldId id="885" r:id="rId16"/>
    <p:sldId id="886" r:id="rId17"/>
    <p:sldId id="889" r:id="rId18"/>
    <p:sldId id="890" r:id="rId19"/>
    <p:sldId id="887" r:id="rId20"/>
    <p:sldId id="888" r:id="rId21"/>
    <p:sldId id="891" r:id="rId22"/>
    <p:sldId id="892" r:id="rId23"/>
    <p:sldId id="882" r:id="rId24"/>
  </p:sldIdLst>
  <p:sldSz cx="9906000" cy="6858000" type="A4"/>
  <p:notesSz cx="7099300" cy="10234613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3" orient="horz" pos="3906" userDrawn="1">
          <p15:clr>
            <a:srgbClr val="A4A3A4"/>
          </p15:clr>
        </p15:guide>
        <p15:guide id="4" orient="horz" pos="1888" userDrawn="1">
          <p15:clr>
            <a:srgbClr val="A4A3A4"/>
          </p15:clr>
        </p15:guide>
        <p15:guide id="5" pos="3908" userDrawn="1">
          <p15:clr>
            <a:srgbClr val="A4A3A4"/>
          </p15:clr>
        </p15:guide>
        <p15:guide id="6" orient="horz" pos="1388">
          <p15:clr>
            <a:srgbClr val="A4A3A4"/>
          </p15:clr>
        </p15:guide>
        <p15:guide id="7" pos="3120">
          <p15:clr>
            <a:srgbClr val="A4A3A4"/>
          </p15:clr>
        </p15:guide>
        <p15:guide id="8" pos="3175">
          <p15:clr>
            <a:srgbClr val="A4A3A4"/>
          </p15:clr>
        </p15:guide>
        <p15:guide id="9" pos="501">
          <p15:clr>
            <a:srgbClr val="A4A3A4"/>
          </p15:clr>
        </p15:guide>
        <p15:guide id="10" pos="599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3F4C6C"/>
    <a:srgbClr val="6C97AE"/>
    <a:srgbClr val="8B5261"/>
    <a:srgbClr val="B7AD47"/>
    <a:srgbClr val="EB8667"/>
    <a:srgbClr val="BDBEBE"/>
    <a:srgbClr val="97BE0D"/>
    <a:srgbClr val="0FBE0D"/>
    <a:srgbClr val="009AB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E25E649-3F16-4E02-A733-19D2CDBF48F0}" styleName="Mittlere Formatvorlage 3 - Akz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EC20E35-A176-4012-BC5E-935CFFF8708E}" styleName="Mittlere Formatvorlag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Mittlere Formatvorlag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350" autoAdjust="0"/>
    <p:restoredTop sz="95377" autoAdjust="0"/>
  </p:normalViewPr>
  <p:slideViewPr>
    <p:cSldViewPr snapToGrid="0">
      <p:cViewPr varScale="1">
        <p:scale>
          <a:sx n="126" d="100"/>
          <a:sy n="126" d="100"/>
        </p:scale>
        <p:origin x="798" y="132"/>
      </p:cViewPr>
      <p:guideLst>
        <p:guide pos="3840"/>
        <p:guide orient="horz" pos="3906"/>
        <p:guide orient="horz" pos="1888"/>
        <p:guide pos="3908"/>
        <p:guide orient="horz" pos="1388"/>
        <p:guide pos="3120"/>
        <p:guide pos="3175"/>
        <p:guide pos="501"/>
        <p:guide pos="5991"/>
      </p:guideLst>
    </p:cSldViewPr>
  </p:slideViewPr>
  <p:outlineViewPr>
    <p:cViewPr>
      <p:scale>
        <a:sx n="75" d="100"/>
        <a:sy n="75" d="100"/>
      </p:scale>
      <p:origin x="0" y="-595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75" d="100"/>
        <a:sy n="75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image" Target="../media/image5.emf"/><Relationship Id="rId1" Type="http://schemas.openxmlformats.org/officeDocument/2006/relationships/image" Target="../media/image4.e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35.emf"/></Relationships>
</file>

<file path=ppt/drawings/_rels/vmlDrawing1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8.emf"/><Relationship Id="rId2" Type="http://schemas.openxmlformats.org/officeDocument/2006/relationships/image" Target="../media/image37.emf"/><Relationship Id="rId1" Type="http://schemas.openxmlformats.org/officeDocument/2006/relationships/image" Target="../media/image36.emf"/></Relationships>
</file>

<file path=ppt/drawings/_rels/vmlDrawing12.vml.rels><?xml version="1.0" encoding="UTF-8" standalone="yes"?>
<Relationships xmlns="http://schemas.openxmlformats.org/package/2006/relationships"><Relationship Id="rId3" Type="http://schemas.openxmlformats.org/officeDocument/2006/relationships/image" Target="../media/image41.emf"/><Relationship Id="rId2" Type="http://schemas.openxmlformats.org/officeDocument/2006/relationships/image" Target="../media/image40.emf"/><Relationship Id="rId1" Type="http://schemas.openxmlformats.org/officeDocument/2006/relationships/image" Target="../media/image39.emf"/></Relationships>
</file>

<file path=ppt/drawings/_rels/vmlDrawing1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2.emf"/></Relationships>
</file>

<file path=ppt/drawings/_rels/vmlDrawing14.vml.rels><?xml version="1.0" encoding="UTF-8" standalone="yes"?>
<Relationships xmlns="http://schemas.openxmlformats.org/package/2006/relationships"><Relationship Id="rId8" Type="http://schemas.openxmlformats.org/officeDocument/2006/relationships/image" Target="../media/image50.emf"/><Relationship Id="rId3" Type="http://schemas.openxmlformats.org/officeDocument/2006/relationships/image" Target="../media/image45.emf"/><Relationship Id="rId7" Type="http://schemas.openxmlformats.org/officeDocument/2006/relationships/image" Target="../media/image49.emf"/><Relationship Id="rId2" Type="http://schemas.openxmlformats.org/officeDocument/2006/relationships/image" Target="../media/image44.emf"/><Relationship Id="rId1" Type="http://schemas.openxmlformats.org/officeDocument/2006/relationships/image" Target="../media/image43.emf"/><Relationship Id="rId6" Type="http://schemas.openxmlformats.org/officeDocument/2006/relationships/image" Target="../media/image48.emf"/><Relationship Id="rId5" Type="http://schemas.openxmlformats.org/officeDocument/2006/relationships/image" Target="../media/image47.emf"/><Relationship Id="rId4" Type="http://schemas.openxmlformats.org/officeDocument/2006/relationships/image" Target="../media/image46.emf"/></Relationships>
</file>

<file path=ppt/drawings/_rels/vmlDrawing15.vml.rels><?xml version="1.0" encoding="UTF-8" standalone="yes"?>
<Relationships xmlns="http://schemas.openxmlformats.org/package/2006/relationships"><Relationship Id="rId3" Type="http://schemas.openxmlformats.org/officeDocument/2006/relationships/image" Target="../media/image53.emf"/><Relationship Id="rId2" Type="http://schemas.openxmlformats.org/officeDocument/2006/relationships/image" Target="../media/image52.emf"/><Relationship Id="rId1" Type="http://schemas.openxmlformats.org/officeDocument/2006/relationships/image" Target="../media/image51.e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9.emf"/><Relationship Id="rId2" Type="http://schemas.openxmlformats.org/officeDocument/2006/relationships/image" Target="../media/image8.emf"/><Relationship Id="rId1" Type="http://schemas.openxmlformats.org/officeDocument/2006/relationships/image" Target="../media/image7.emf"/><Relationship Id="rId4" Type="http://schemas.openxmlformats.org/officeDocument/2006/relationships/image" Target="../media/image10.emf"/></Relationships>
</file>

<file path=ppt/drawings/_rels/vmlDrawing3.vml.rels><?xml version="1.0" encoding="UTF-8" standalone="yes"?>
<Relationships xmlns="http://schemas.openxmlformats.org/package/2006/relationships"><Relationship Id="rId3" Type="http://schemas.openxmlformats.org/officeDocument/2006/relationships/image" Target="../media/image13.emf"/><Relationship Id="rId7" Type="http://schemas.openxmlformats.org/officeDocument/2006/relationships/image" Target="../media/image17.emf"/><Relationship Id="rId2" Type="http://schemas.openxmlformats.org/officeDocument/2006/relationships/image" Target="../media/image12.emf"/><Relationship Id="rId1" Type="http://schemas.openxmlformats.org/officeDocument/2006/relationships/image" Target="../media/image11.emf"/><Relationship Id="rId6" Type="http://schemas.openxmlformats.org/officeDocument/2006/relationships/image" Target="../media/image16.emf"/><Relationship Id="rId5" Type="http://schemas.openxmlformats.org/officeDocument/2006/relationships/image" Target="../media/image15.emf"/><Relationship Id="rId4" Type="http://schemas.openxmlformats.org/officeDocument/2006/relationships/image" Target="../media/image14.e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20.emf"/><Relationship Id="rId2" Type="http://schemas.openxmlformats.org/officeDocument/2006/relationships/image" Target="../media/image19.emf"/><Relationship Id="rId1" Type="http://schemas.openxmlformats.org/officeDocument/2006/relationships/image" Target="../media/image18.emf"/><Relationship Id="rId5" Type="http://schemas.openxmlformats.org/officeDocument/2006/relationships/image" Target="../media/image22.emf"/><Relationship Id="rId4" Type="http://schemas.openxmlformats.org/officeDocument/2006/relationships/image" Target="../media/image21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23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24.e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27.emf"/><Relationship Id="rId2" Type="http://schemas.openxmlformats.org/officeDocument/2006/relationships/image" Target="../media/image26.emf"/><Relationship Id="rId1" Type="http://schemas.openxmlformats.org/officeDocument/2006/relationships/image" Target="../media/image25.emf"/></Relationships>
</file>

<file path=ppt/drawings/_rels/vmlDrawing8.vml.rels><?xml version="1.0" encoding="UTF-8" standalone="yes"?>
<Relationships xmlns="http://schemas.openxmlformats.org/package/2006/relationships"><Relationship Id="rId3" Type="http://schemas.openxmlformats.org/officeDocument/2006/relationships/image" Target="../media/image30.emf"/><Relationship Id="rId2" Type="http://schemas.openxmlformats.org/officeDocument/2006/relationships/image" Target="../media/image29.emf"/><Relationship Id="rId1" Type="http://schemas.openxmlformats.org/officeDocument/2006/relationships/image" Target="../media/image28.emf"/></Relationships>
</file>

<file path=ppt/drawings/_rels/vmlDrawing9.vml.rels><?xml version="1.0" encoding="UTF-8" standalone="yes"?>
<Relationships xmlns="http://schemas.openxmlformats.org/package/2006/relationships"><Relationship Id="rId3" Type="http://schemas.openxmlformats.org/officeDocument/2006/relationships/image" Target="../media/image33.emf"/><Relationship Id="rId2" Type="http://schemas.openxmlformats.org/officeDocument/2006/relationships/image" Target="../media/image32.emf"/><Relationship Id="rId1" Type="http://schemas.openxmlformats.org/officeDocument/2006/relationships/image" Target="../media/image31.emf"/><Relationship Id="rId4" Type="http://schemas.openxmlformats.org/officeDocument/2006/relationships/image" Target="../media/image34.emf"/></Relationships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3" cy="513508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>
              <a:defRPr sz="1300">
                <a:latin typeface="Arial" panose="020B0604020202020204" pitchFamily="34" charset="0"/>
              </a:defRPr>
            </a:lvl1pPr>
          </a:lstStyle>
          <a:p>
            <a:endParaRPr lang="en-GB" dirty="0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4021294" y="0"/>
            <a:ext cx="3076363" cy="513508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>
              <a:defRPr sz="1300">
                <a:latin typeface="Arial" panose="020B0604020202020204" pitchFamily="34" charset="0"/>
              </a:defRPr>
            </a:lvl1pPr>
          </a:lstStyle>
          <a:p>
            <a:fld id="{0BCB4AA5-8720-446D-8166-15C986B53A3E}" type="datetimeFigureOut">
              <a:rPr lang="en-GB" smtClean="0"/>
              <a:pPr/>
              <a:t>17/08/2016</a:t>
            </a:fld>
            <a:endParaRPr lang="en-GB" dirty="0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055688" y="1279525"/>
            <a:ext cx="4987925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48" tIns="49524" rIns="99048" bIns="49524" rtlCol="0" anchor="ctr"/>
          <a:lstStyle/>
          <a:p>
            <a:endParaRPr lang="en-GB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709930" y="4925407"/>
            <a:ext cx="5679440" cy="4029879"/>
          </a:xfrm>
          <a:prstGeom prst="rect">
            <a:avLst/>
          </a:prstGeom>
        </p:spPr>
        <p:txBody>
          <a:bodyPr vert="horz" lIns="99048" tIns="49524" rIns="99048" bIns="49524" rtlCol="0"/>
          <a:lstStyle/>
          <a:p>
            <a:pPr lvl="0"/>
            <a:r>
              <a:rPr lang="de-DE" dirty="0" smtClean="0"/>
              <a:t>Textmasterformat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en-GB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9721107"/>
            <a:ext cx="3076363" cy="513507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>
              <a:defRPr sz="1300">
                <a:latin typeface="Arial" panose="020B0604020202020204" pitchFamily="34" charset="0"/>
              </a:defRPr>
            </a:lvl1pPr>
          </a:lstStyle>
          <a:p>
            <a:endParaRPr lang="en-GB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4021294" y="9721107"/>
            <a:ext cx="3076363" cy="513507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>
              <a:defRPr sz="1300">
                <a:latin typeface="Arial" panose="020B0604020202020204" pitchFamily="34" charset="0"/>
              </a:defRPr>
            </a:lvl1pPr>
          </a:lstStyle>
          <a:p>
            <a:fld id="{070C0406-3497-479F-B28E-9B42F29634E8}" type="slidenum">
              <a:rPr lang="en-GB" smtClean="0"/>
              <a:pPr/>
              <a:t>‹Nr.›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244887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85773" y="3068639"/>
            <a:ext cx="8702576" cy="2881312"/>
          </a:xfrm>
        </p:spPr>
        <p:txBody>
          <a:bodyPr anchor="t"/>
          <a:lstStyle>
            <a:lvl1pPr algn="l">
              <a:lnSpc>
                <a:spcPct val="100000"/>
              </a:lnSpc>
              <a:defRPr sz="2800" b="1">
                <a:latin typeface="+mj-lt"/>
                <a:cs typeface="Arial" panose="020B0604020202020204" pitchFamily="34" charset="0"/>
              </a:defRPr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786289" y="2457451"/>
            <a:ext cx="8705156" cy="611187"/>
          </a:xfrm>
        </p:spPr>
        <p:txBody>
          <a:bodyPr anchor="b"/>
          <a:lstStyle>
            <a:lvl1pPr marL="0" indent="0" algn="l">
              <a:lnSpc>
                <a:spcPct val="100000"/>
              </a:lnSpc>
              <a:buNone/>
              <a:defRPr sz="2400" b="0" cap="all" baseline="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dirty="0" smtClean="0"/>
              <a:t>Formatvorlage des Untertitelmasters durch Klicken bearbeiten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/>
          </a:p>
        </p:txBody>
      </p:sp>
      <p:sp>
        <p:nvSpPr>
          <p:cNvPr id="7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9707533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, one cover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/>
          </a:p>
        </p:txBody>
      </p:sp>
      <p:sp>
        <p:nvSpPr>
          <p:cNvPr id="9" name="Textplatzhalter 2"/>
          <p:cNvSpPr>
            <a:spLocks noGrp="1"/>
          </p:cNvSpPr>
          <p:nvPr>
            <p:ph type="body" idx="13"/>
          </p:nvPr>
        </p:nvSpPr>
        <p:spPr>
          <a:xfrm>
            <a:off x="781645" y="5976001"/>
            <a:ext cx="8705156" cy="224775"/>
          </a:xfrm>
        </p:spPr>
        <p:txBody>
          <a:bodyPr rIns="0" anchor="t"/>
          <a:lstStyle>
            <a:lvl1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10" name="Inhaltsplatzhalter 6"/>
          <p:cNvSpPr>
            <a:spLocks noGrp="1"/>
          </p:cNvSpPr>
          <p:nvPr>
            <p:ph sz="quarter" idx="18"/>
          </p:nvPr>
        </p:nvSpPr>
        <p:spPr>
          <a:xfrm>
            <a:off x="3078974" y="2169872"/>
            <a:ext cx="6406279" cy="3772547"/>
          </a:xfrm>
        </p:spPr>
        <p:txBody>
          <a:bodyPr rIns="0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 dirty="0"/>
          </a:p>
        </p:txBody>
      </p:sp>
      <p:sp>
        <p:nvSpPr>
          <p:cNvPr id="12" name="Bildplatzhalter 7"/>
          <p:cNvSpPr>
            <a:spLocks noGrp="1"/>
          </p:cNvSpPr>
          <p:nvPr>
            <p:ph type="pic" sz="quarter" idx="16"/>
          </p:nvPr>
        </p:nvSpPr>
        <p:spPr>
          <a:xfrm>
            <a:off x="786289" y="2169871"/>
            <a:ext cx="1989000" cy="3769764"/>
          </a:xfrm>
        </p:spPr>
        <p:txBody>
          <a:bodyPr/>
          <a:lstStyle/>
          <a:p>
            <a:r>
              <a:rPr lang="de-DE" smtClean="0"/>
              <a:t>Bild durch Klicken auf Symbol hinzufügen</a:t>
            </a:r>
            <a:endParaRPr lang="en-GB" dirty="0"/>
          </a:p>
        </p:txBody>
      </p:sp>
      <p:sp>
        <p:nvSpPr>
          <p:cNvPr id="11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654287919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/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ividerpage 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0" y="2241550"/>
            <a:ext cx="9906000" cy="1358900"/>
          </a:xfrm>
          <a:noFill/>
        </p:spPr>
        <p:txBody>
          <a:bodyPr lIns="972000" anchor="t"/>
          <a:lstStyle>
            <a:lvl1pPr>
              <a:lnSpc>
                <a:spcPct val="100000"/>
              </a:lnSpc>
              <a:defRPr sz="6000">
                <a:solidFill>
                  <a:schemeClr val="tx1"/>
                </a:solidFill>
              </a:defRPr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pic>
        <p:nvPicPr>
          <p:cNvPr id="9" name="Grafik 8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392784" y="0"/>
            <a:ext cx="409500" cy="1129906"/>
          </a:xfrm>
          <a:prstGeom prst="rect">
            <a:avLst/>
          </a:prstGeom>
        </p:spPr>
      </p:pic>
      <p:sp>
        <p:nvSpPr>
          <p:cNvPr id="10" name="Textplatzhalter 2"/>
          <p:cNvSpPr>
            <a:spLocks noGrp="1"/>
          </p:cNvSpPr>
          <p:nvPr>
            <p:ph type="body" idx="13"/>
          </p:nvPr>
        </p:nvSpPr>
        <p:spPr>
          <a:xfrm>
            <a:off x="781645" y="1434668"/>
            <a:ext cx="2925000" cy="180000"/>
          </a:xfrm>
        </p:spPr>
        <p:txBody>
          <a:bodyPr rIns="0" anchor="t"/>
          <a:lstStyle>
            <a:lvl1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pic>
        <p:nvPicPr>
          <p:cNvPr id="12" name="Grafik 11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392784" y="0"/>
            <a:ext cx="409500" cy="1129906"/>
          </a:xfrm>
          <a:prstGeom prst="rect">
            <a:avLst/>
          </a:prstGeom>
        </p:spPr>
      </p:pic>
      <p:sp>
        <p:nvSpPr>
          <p:cNvPr id="24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9479062" y="6549516"/>
            <a:ext cx="360074" cy="180000"/>
          </a:xfrm>
          <a:prstGeom prst="rect">
            <a:avLst/>
          </a:prstGeom>
        </p:spPr>
        <p:txBody>
          <a:bodyPr vert="horz" lIns="0" tIns="0" rIns="0" bIns="0" rtlCol="0" anchor="t" anchorCtr="0"/>
          <a:lstStyle>
            <a:lvl1pPr algn="l">
              <a:defRPr sz="1000" b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fld id="{B03C7EDE-C1C1-4A17-8A67-66AA4FFFB732}" type="slidenum">
              <a:rPr lang="de-DE" smtClean="0"/>
              <a:pPr/>
              <a:t>‹Nr.›</a:t>
            </a:fld>
            <a:endParaRPr lang="de-DE" dirty="0"/>
          </a:p>
        </p:txBody>
      </p:sp>
      <p:pic>
        <p:nvPicPr>
          <p:cNvPr id="26" name="Grafik 25"/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781645" y="6456235"/>
            <a:ext cx="0" cy="0"/>
          </a:xfrm>
          <a:prstGeom prst="rect">
            <a:avLst/>
          </a:prstGeom>
        </p:spPr>
      </p:pic>
      <p:pic>
        <p:nvPicPr>
          <p:cNvPr id="14" name="Grafik 13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781645" y="6456236"/>
            <a:ext cx="557578" cy="52007"/>
          </a:xfrm>
          <a:prstGeom prst="rect">
            <a:avLst/>
          </a:prstGeom>
        </p:spPr>
      </p:pic>
      <p:sp>
        <p:nvSpPr>
          <p:cNvPr id="11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90672033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/>
          </a:p>
        </p:txBody>
      </p:sp>
      <p:sp>
        <p:nvSpPr>
          <p:cNvPr id="7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34699195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orient="horz" pos="157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emp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/>
          </a:p>
        </p:txBody>
      </p:sp>
      <p:sp>
        <p:nvSpPr>
          <p:cNvPr id="7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06985921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orient="horz" pos="157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able of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 dirty="0"/>
          </a:p>
        </p:txBody>
      </p:sp>
      <p:sp>
        <p:nvSpPr>
          <p:cNvPr id="7" name="Titel 1"/>
          <p:cNvSpPr>
            <a:spLocks noGrp="1"/>
          </p:cNvSpPr>
          <p:nvPr>
            <p:ph type="title"/>
          </p:nvPr>
        </p:nvSpPr>
        <p:spPr>
          <a:xfrm>
            <a:off x="785515" y="1497649"/>
            <a:ext cx="8695857" cy="49720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3"/>
          </p:nvPr>
        </p:nvSpPr>
        <p:spPr>
          <a:xfrm>
            <a:off x="786547" y="2168525"/>
            <a:ext cx="8698706" cy="4032250"/>
          </a:xfrm>
        </p:spPr>
        <p:txBody>
          <a:bodyPr/>
          <a:lstStyle>
            <a:lvl1pPr marL="360000" indent="-360000">
              <a:spcAft>
                <a:spcPts val="400"/>
              </a:spcAft>
              <a:buFont typeface="+mj-lt"/>
              <a:buAutoNum type="arabicPeriod"/>
              <a:tabLst>
                <a:tab pos="360363" algn="l"/>
              </a:tabLst>
              <a:defRPr/>
            </a:lvl1pPr>
            <a:lvl2pPr>
              <a:spcBef>
                <a:spcPts val="400"/>
              </a:spcBef>
              <a:spcAft>
                <a:spcPts val="400"/>
              </a:spcAft>
              <a:tabLst>
                <a:tab pos="360363" algn="l"/>
              </a:tabLst>
              <a:defRPr/>
            </a:lvl2pPr>
            <a:lvl3pPr>
              <a:spcBef>
                <a:spcPts val="400"/>
              </a:spcBef>
              <a:spcAft>
                <a:spcPts val="400"/>
              </a:spcAft>
              <a:tabLst>
                <a:tab pos="360363" algn="l"/>
              </a:tabLst>
              <a:defRPr/>
            </a:lvl3pPr>
            <a:lvl4pPr>
              <a:spcBef>
                <a:spcPts val="400"/>
              </a:spcBef>
              <a:spcAft>
                <a:spcPts val="400"/>
              </a:spcAft>
              <a:tabLst>
                <a:tab pos="360363" algn="l"/>
              </a:tabLst>
              <a:defRPr/>
            </a:lvl4pPr>
            <a:lvl5pPr>
              <a:spcBef>
                <a:spcPts val="400"/>
              </a:spcBef>
              <a:spcAft>
                <a:spcPts val="400"/>
              </a:spcAft>
              <a:tabLst>
                <a:tab pos="360363" algn="l"/>
              </a:tabLst>
              <a:defRPr/>
            </a:lvl5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8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6394398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numera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 dirty="0"/>
          </a:p>
        </p:txBody>
      </p:sp>
      <p:sp>
        <p:nvSpPr>
          <p:cNvPr id="8" name="Textplatzhalter 7"/>
          <p:cNvSpPr>
            <a:spLocks noGrp="1"/>
          </p:cNvSpPr>
          <p:nvPr>
            <p:ph type="body" sz="quarter" idx="13"/>
          </p:nvPr>
        </p:nvSpPr>
        <p:spPr>
          <a:xfrm>
            <a:off x="786289" y="2168525"/>
            <a:ext cx="8697417" cy="4032250"/>
          </a:xfrm>
        </p:spPr>
        <p:txBody>
          <a:bodyPr/>
          <a:lstStyle>
            <a:lvl1pPr marL="360000" indent="-360000">
              <a:buFont typeface="+mj-lt"/>
              <a:buAutoNum type="arabicPeriod"/>
              <a:defRPr b="1"/>
            </a:lvl1pPr>
            <a:lvl2pPr marL="541338" indent="-180000">
              <a:buFont typeface="Wingdings 3" panose="05040102010807070707" pitchFamily="18" charset="2"/>
              <a:buChar char=""/>
              <a:defRPr/>
            </a:lvl2pPr>
            <a:lvl3pPr marL="720000" indent="-180000">
              <a:defRPr/>
            </a:lvl3pPr>
            <a:lvl4pPr marL="898525" indent="-180000">
              <a:defRPr/>
            </a:lvl4pPr>
            <a:lvl5pPr marL="1080000" indent="-180000">
              <a:defRPr/>
            </a:lvl5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7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44060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7063" y="2168526"/>
            <a:ext cx="8697417" cy="4032250"/>
          </a:xfrm>
        </p:spPr>
        <p:txBody>
          <a:bodyPr rIns="0"/>
          <a:lstStyle>
            <a:lvl1pPr>
              <a:defRPr b="1" cap="all" baseline="0">
                <a:latin typeface="+mj-lt"/>
              </a:defRPr>
            </a:lvl1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 dirty="0"/>
          </a:p>
        </p:txBody>
      </p:sp>
      <p:sp>
        <p:nvSpPr>
          <p:cNvPr id="8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3518588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 dirty="0"/>
          </a:p>
        </p:txBody>
      </p:sp>
      <p:sp>
        <p:nvSpPr>
          <p:cNvPr id="8" name="Inhaltsplatzhalter 2"/>
          <p:cNvSpPr>
            <a:spLocks noGrp="1"/>
          </p:cNvSpPr>
          <p:nvPr>
            <p:ph idx="1"/>
          </p:nvPr>
        </p:nvSpPr>
        <p:spPr>
          <a:xfrm>
            <a:off x="787063" y="1501648"/>
            <a:ext cx="8697417" cy="4688967"/>
          </a:xfrm>
        </p:spPr>
        <p:txBody>
          <a:bodyPr rIns="0"/>
          <a:lstStyle>
            <a:lvl5pPr>
              <a:defRPr/>
            </a:lvl5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7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98168178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one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/>
          </a:p>
        </p:txBody>
      </p:sp>
      <p:sp>
        <p:nvSpPr>
          <p:cNvPr id="11" name="Bildplatzhalter 7"/>
          <p:cNvSpPr>
            <a:spLocks noGrp="1"/>
          </p:cNvSpPr>
          <p:nvPr>
            <p:ph type="pic" sz="quarter" idx="16"/>
          </p:nvPr>
        </p:nvSpPr>
        <p:spPr>
          <a:xfrm>
            <a:off x="786288" y="2170418"/>
            <a:ext cx="8697417" cy="3779532"/>
          </a:xfrm>
        </p:spPr>
        <p:txBody>
          <a:bodyPr/>
          <a:lstStyle/>
          <a:p>
            <a:r>
              <a:rPr lang="de-DE" smtClean="0"/>
              <a:t>Bild durch Klicken auf Symbol hinzufügen</a:t>
            </a:r>
            <a:endParaRPr lang="en-GB" dirty="0"/>
          </a:p>
        </p:txBody>
      </p:sp>
      <p:sp>
        <p:nvSpPr>
          <p:cNvPr id="8" name="Textplatzhalter 2"/>
          <p:cNvSpPr>
            <a:spLocks noGrp="1"/>
          </p:cNvSpPr>
          <p:nvPr>
            <p:ph type="body" idx="13"/>
          </p:nvPr>
        </p:nvSpPr>
        <p:spPr>
          <a:xfrm>
            <a:off x="781645" y="5976001"/>
            <a:ext cx="8705156" cy="224775"/>
          </a:xfrm>
        </p:spPr>
        <p:txBody>
          <a:bodyPr rIns="0" anchor="t"/>
          <a:lstStyle>
            <a:lvl1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9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512806528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/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two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/>
          </a:p>
        </p:txBody>
      </p:sp>
      <p:sp>
        <p:nvSpPr>
          <p:cNvPr id="12" name="Textplatzhalter 2"/>
          <p:cNvSpPr>
            <a:spLocks noGrp="1"/>
          </p:cNvSpPr>
          <p:nvPr>
            <p:ph type="body" idx="13"/>
          </p:nvPr>
        </p:nvSpPr>
        <p:spPr>
          <a:xfrm>
            <a:off x="781645" y="5967802"/>
            <a:ext cx="4241250" cy="180000"/>
          </a:xfrm>
        </p:spPr>
        <p:txBody>
          <a:bodyPr rIns="0" anchor="t"/>
          <a:lstStyle>
            <a:lvl1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13" name="Textplatzhalter 2"/>
          <p:cNvSpPr>
            <a:spLocks noGrp="1"/>
          </p:cNvSpPr>
          <p:nvPr>
            <p:ph type="body" idx="17"/>
          </p:nvPr>
        </p:nvSpPr>
        <p:spPr>
          <a:xfrm>
            <a:off x="5237812" y="5967802"/>
            <a:ext cx="4241250" cy="180000"/>
          </a:xfrm>
        </p:spPr>
        <p:txBody>
          <a:bodyPr rIns="0" anchor="t"/>
          <a:lstStyle>
            <a:lvl1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17" name="Inhaltsplatzhalter 6"/>
          <p:cNvSpPr>
            <a:spLocks noGrp="1"/>
          </p:cNvSpPr>
          <p:nvPr>
            <p:ph sz="quarter" idx="20"/>
          </p:nvPr>
        </p:nvSpPr>
        <p:spPr>
          <a:xfrm>
            <a:off x="786289" y="2170574"/>
            <a:ext cx="4241250" cy="3779376"/>
          </a:xfrm>
        </p:spPr>
        <p:txBody>
          <a:bodyPr rIns="0"/>
          <a:lstStyle>
            <a:lvl5pPr>
              <a:defRPr/>
            </a:lvl5pPr>
            <a:lvl6pPr marL="536575" indent="0">
              <a:buNone/>
              <a:defRPr/>
            </a:lvl6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 smtClean="0"/>
          </a:p>
        </p:txBody>
      </p:sp>
      <p:sp>
        <p:nvSpPr>
          <p:cNvPr id="18" name="Inhaltsplatzhalter 6"/>
          <p:cNvSpPr>
            <a:spLocks noGrp="1"/>
          </p:cNvSpPr>
          <p:nvPr>
            <p:ph sz="quarter" idx="21"/>
          </p:nvPr>
        </p:nvSpPr>
        <p:spPr>
          <a:xfrm>
            <a:off x="5237812" y="2170574"/>
            <a:ext cx="4241250" cy="3779376"/>
          </a:xfrm>
        </p:spPr>
        <p:txBody>
          <a:bodyPr rIns="0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 dirty="0"/>
          </a:p>
        </p:txBody>
      </p:sp>
      <p:sp>
        <p:nvSpPr>
          <p:cNvPr id="10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091951096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/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two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/>
          </a:p>
        </p:txBody>
      </p:sp>
      <p:sp>
        <p:nvSpPr>
          <p:cNvPr id="10" name="Bildplatzhalter 7"/>
          <p:cNvSpPr>
            <a:spLocks noGrp="1"/>
          </p:cNvSpPr>
          <p:nvPr>
            <p:ph type="pic" sz="quarter" idx="15"/>
          </p:nvPr>
        </p:nvSpPr>
        <p:spPr>
          <a:xfrm>
            <a:off x="5216301" y="2170669"/>
            <a:ext cx="4270500" cy="3772547"/>
          </a:xfrm>
        </p:spPr>
        <p:txBody>
          <a:bodyPr/>
          <a:lstStyle/>
          <a:p>
            <a:r>
              <a:rPr lang="de-DE" smtClean="0"/>
              <a:t>Bild durch Klicken auf Symbol hinzufügen</a:t>
            </a:r>
            <a:endParaRPr lang="en-GB" dirty="0"/>
          </a:p>
        </p:txBody>
      </p:sp>
      <p:sp>
        <p:nvSpPr>
          <p:cNvPr id="11" name="Bildplatzhalter 7"/>
          <p:cNvSpPr>
            <a:spLocks noGrp="1"/>
          </p:cNvSpPr>
          <p:nvPr>
            <p:ph type="pic" sz="quarter" idx="16"/>
          </p:nvPr>
        </p:nvSpPr>
        <p:spPr>
          <a:xfrm>
            <a:off x="786289" y="2170669"/>
            <a:ext cx="4270500" cy="3772547"/>
          </a:xfrm>
        </p:spPr>
        <p:txBody>
          <a:bodyPr/>
          <a:lstStyle/>
          <a:p>
            <a:r>
              <a:rPr lang="de-DE" smtClean="0"/>
              <a:t>Bild durch Klicken auf Symbol hinzufügen</a:t>
            </a:r>
            <a:endParaRPr lang="en-GB" dirty="0"/>
          </a:p>
        </p:txBody>
      </p:sp>
      <p:sp>
        <p:nvSpPr>
          <p:cNvPr id="14" name="Textplatzhalter 2"/>
          <p:cNvSpPr>
            <a:spLocks noGrp="1"/>
          </p:cNvSpPr>
          <p:nvPr>
            <p:ph type="body" idx="18"/>
          </p:nvPr>
        </p:nvSpPr>
        <p:spPr>
          <a:xfrm>
            <a:off x="3766517" y="5967802"/>
            <a:ext cx="1290788" cy="180000"/>
          </a:xfrm>
        </p:spPr>
        <p:txBody>
          <a:bodyPr rIns="0" anchor="t"/>
          <a:lstStyle>
            <a:lvl1pPr mar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solidFill>
                  <a:schemeClr val="bg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15" name="Textplatzhalter 2"/>
          <p:cNvSpPr>
            <a:spLocks noGrp="1"/>
          </p:cNvSpPr>
          <p:nvPr>
            <p:ph type="body" idx="19"/>
          </p:nvPr>
        </p:nvSpPr>
        <p:spPr>
          <a:xfrm>
            <a:off x="8196013" y="5967802"/>
            <a:ext cx="1290788" cy="180000"/>
          </a:xfrm>
        </p:spPr>
        <p:txBody>
          <a:bodyPr rIns="0" anchor="t"/>
          <a:lstStyle>
            <a:lvl1pPr mar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solidFill>
                  <a:schemeClr val="bg1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16" name="Textplatzhalter 2"/>
          <p:cNvSpPr>
            <a:spLocks noGrp="1"/>
          </p:cNvSpPr>
          <p:nvPr>
            <p:ph type="body" idx="13"/>
          </p:nvPr>
        </p:nvSpPr>
        <p:spPr>
          <a:xfrm>
            <a:off x="781645" y="5967802"/>
            <a:ext cx="4241250" cy="180000"/>
          </a:xfrm>
        </p:spPr>
        <p:txBody>
          <a:bodyPr rIns="0" anchor="t"/>
          <a:lstStyle>
            <a:lvl1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17" name="Textplatzhalter 2"/>
          <p:cNvSpPr>
            <a:spLocks noGrp="1"/>
          </p:cNvSpPr>
          <p:nvPr>
            <p:ph type="body" idx="17"/>
          </p:nvPr>
        </p:nvSpPr>
        <p:spPr>
          <a:xfrm>
            <a:off x="5237812" y="5967802"/>
            <a:ext cx="4241250" cy="180000"/>
          </a:xfrm>
        </p:spPr>
        <p:txBody>
          <a:bodyPr rIns="0" anchor="t"/>
          <a:lstStyle>
            <a:lvl1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12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400100689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four cov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‹Nr.›</a:t>
            </a:fld>
            <a:endParaRPr lang="de-DE"/>
          </a:p>
        </p:txBody>
      </p:sp>
      <p:sp>
        <p:nvSpPr>
          <p:cNvPr id="9" name="Textplatzhalter 2"/>
          <p:cNvSpPr>
            <a:spLocks noGrp="1"/>
          </p:cNvSpPr>
          <p:nvPr>
            <p:ph type="body" idx="13"/>
          </p:nvPr>
        </p:nvSpPr>
        <p:spPr>
          <a:xfrm>
            <a:off x="781645" y="5976001"/>
            <a:ext cx="8705156" cy="224775"/>
          </a:xfrm>
        </p:spPr>
        <p:txBody>
          <a:bodyPr rIns="0" anchor="t"/>
          <a:lstStyle>
            <a:lvl1pPr mar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1200" b="0" cap="none" baseline="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10" name="Bildplatzhalter 7"/>
          <p:cNvSpPr>
            <a:spLocks noGrp="1"/>
          </p:cNvSpPr>
          <p:nvPr>
            <p:ph type="pic" sz="quarter" idx="16"/>
          </p:nvPr>
        </p:nvSpPr>
        <p:spPr>
          <a:xfrm>
            <a:off x="786289" y="2170430"/>
            <a:ext cx="1989000" cy="3772548"/>
          </a:xfrm>
        </p:spPr>
        <p:txBody>
          <a:bodyPr/>
          <a:lstStyle/>
          <a:p>
            <a:r>
              <a:rPr lang="de-DE" smtClean="0"/>
              <a:t>Bild durch Klicken auf Symbol hinzufügen</a:t>
            </a:r>
            <a:endParaRPr lang="en-GB" dirty="0"/>
          </a:p>
        </p:txBody>
      </p:sp>
      <p:sp>
        <p:nvSpPr>
          <p:cNvPr id="12" name="Bildplatzhalter 7"/>
          <p:cNvSpPr>
            <a:spLocks noGrp="1"/>
          </p:cNvSpPr>
          <p:nvPr>
            <p:ph type="pic" sz="quarter" idx="17"/>
          </p:nvPr>
        </p:nvSpPr>
        <p:spPr>
          <a:xfrm>
            <a:off x="3023460" y="2170430"/>
            <a:ext cx="1989000" cy="3772548"/>
          </a:xfrm>
        </p:spPr>
        <p:txBody>
          <a:bodyPr/>
          <a:lstStyle/>
          <a:p>
            <a:r>
              <a:rPr lang="de-DE" smtClean="0"/>
              <a:t>Bild durch Klicken auf Symbol hinzufügen</a:t>
            </a:r>
            <a:endParaRPr lang="en-GB" dirty="0"/>
          </a:p>
        </p:txBody>
      </p:sp>
      <p:sp>
        <p:nvSpPr>
          <p:cNvPr id="13" name="Bildplatzhalter 7"/>
          <p:cNvSpPr>
            <a:spLocks noGrp="1"/>
          </p:cNvSpPr>
          <p:nvPr>
            <p:ph type="pic" sz="quarter" idx="18"/>
          </p:nvPr>
        </p:nvSpPr>
        <p:spPr>
          <a:xfrm>
            <a:off x="5260630" y="2170430"/>
            <a:ext cx="1989000" cy="3772548"/>
          </a:xfrm>
        </p:spPr>
        <p:txBody>
          <a:bodyPr/>
          <a:lstStyle/>
          <a:p>
            <a:r>
              <a:rPr lang="de-DE" smtClean="0"/>
              <a:t>Bild durch Klicken auf Symbol hinzufügen</a:t>
            </a:r>
            <a:endParaRPr lang="en-GB" dirty="0"/>
          </a:p>
        </p:txBody>
      </p:sp>
      <p:sp>
        <p:nvSpPr>
          <p:cNvPr id="14" name="Bildplatzhalter 7"/>
          <p:cNvSpPr>
            <a:spLocks noGrp="1"/>
          </p:cNvSpPr>
          <p:nvPr>
            <p:ph type="pic" sz="quarter" idx="19"/>
          </p:nvPr>
        </p:nvSpPr>
        <p:spPr>
          <a:xfrm>
            <a:off x="7497801" y="2170430"/>
            <a:ext cx="1989000" cy="3772548"/>
          </a:xfrm>
        </p:spPr>
        <p:txBody>
          <a:bodyPr/>
          <a:lstStyle/>
          <a:p>
            <a:r>
              <a:rPr lang="de-DE" smtClean="0"/>
              <a:t>Bild durch Klicken auf Symbol hinzufügen</a:t>
            </a:r>
            <a:endParaRPr lang="en-GB" dirty="0"/>
          </a:p>
        </p:txBody>
      </p:sp>
      <p:sp>
        <p:nvSpPr>
          <p:cNvPr id="11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140779451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/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2.wmf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787063" y="1497649"/>
            <a:ext cx="8695857" cy="497205"/>
          </a:xfrm>
          <a:prstGeom prst="rect">
            <a:avLst/>
          </a:prstGeom>
        </p:spPr>
        <p:txBody>
          <a:bodyPr vert="horz" lIns="0" tIns="0" rIns="144000" bIns="0" rtlCol="0" anchor="t" anchorCtr="0">
            <a:noAutofit/>
          </a:bodyPr>
          <a:lstStyle/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7063" y="2169106"/>
            <a:ext cx="8697417" cy="3780845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pPr lvl="0"/>
            <a:r>
              <a:rPr lang="de-DE" dirty="0" smtClean="0"/>
              <a:t>Textmasterformat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</a:p>
          <a:p>
            <a:pPr lvl="4"/>
            <a:r>
              <a:rPr lang="de-DE" dirty="0" smtClean="0"/>
              <a:t>Sechste Ebene</a:t>
            </a:r>
          </a:p>
          <a:p>
            <a:pPr lvl="5"/>
            <a:r>
              <a:rPr lang="de-DE" dirty="0" smtClean="0"/>
              <a:t>Siebte Ebene</a:t>
            </a:r>
          </a:p>
          <a:p>
            <a:pPr lvl="6"/>
            <a:r>
              <a:rPr lang="de-DE" dirty="0" smtClean="0"/>
              <a:t>Achte Ebene</a:t>
            </a:r>
          </a:p>
          <a:p>
            <a:pPr lvl="7"/>
            <a:r>
              <a:rPr lang="de-DE" dirty="0" smtClean="0"/>
              <a:t>Neunte Ebene</a:t>
            </a:r>
          </a:p>
          <a:p>
            <a:pPr lvl="8"/>
            <a:r>
              <a:rPr lang="de-DE" sz="1200" dirty="0" smtClean="0"/>
              <a:t>Zehnte Ebene</a:t>
            </a:r>
            <a:endParaRPr lang="de-DE" dirty="0" smtClean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9479062" y="6549516"/>
            <a:ext cx="360074" cy="180000"/>
          </a:xfrm>
          <a:prstGeom prst="rect">
            <a:avLst/>
          </a:prstGeom>
        </p:spPr>
        <p:txBody>
          <a:bodyPr vert="horz" lIns="0" tIns="0" rIns="0" bIns="0" rtlCol="0" anchor="t" anchorCtr="0"/>
          <a:lstStyle>
            <a:lvl1pPr algn="l">
              <a:defRPr sz="1000" b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fld id="{B03C7EDE-C1C1-4A17-8A67-66AA4FFFB732}" type="slidenum">
              <a:rPr lang="de-DE" smtClean="0"/>
              <a:pPr/>
              <a:t>‹Nr.›</a:t>
            </a:fld>
            <a:endParaRPr lang="de-DE" dirty="0"/>
          </a:p>
        </p:txBody>
      </p:sp>
      <p:pic>
        <p:nvPicPr>
          <p:cNvPr id="12" name="Grafik 11"/>
          <p:cNvPicPr>
            <a:picLocks noChangeAspect="1"/>
          </p:cNvPicPr>
          <p:nvPr/>
        </p:nvPicPr>
        <p:blipFill>
          <a:blip r:embed="rId15"/>
          <a:stretch>
            <a:fillRect/>
          </a:stretch>
        </p:blipFill>
        <p:spPr>
          <a:xfrm>
            <a:off x="781645" y="6456235"/>
            <a:ext cx="0" cy="0"/>
          </a:xfrm>
          <a:prstGeom prst="rect">
            <a:avLst/>
          </a:prstGeom>
        </p:spPr>
      </p:pic>
      <p:pic>
        <p:nvPicPr>
          <p:cNvPr id="15" name="Grafik 14"/>
          <p:cNvPicPr>
            <a:picLocks noChangeAspect="1"/>
          </p:cNvPicPr>
          <p:nvPr/>
        </p:nvPicPr>
        <p:blipFill>
          <a:blip r:embed="rId15" cstate="print"/>
          <a:stretch>
            <a:fillRect/>
          </a:stretch>
        </p:blipFill>
        <p:spPr>
          <a:xfrm>
            <a:off x="781645" y="6456236"/>
            <a:ext cx="557578" cy="52007"/>
          </a:xfrm>
          <a:prstGeom prst="rect">
            <a:avLst/>
          </a:prstGeom>
        </p:spPr>
      </p:pic>
      <p:pic>
        <p:nvPicPr>
          <p:cNvPr id="18" name="Grafik 17" descr="rz_dg-oldenbourg.eps"/>
          <p:cNvPicPr>
            <a:picLocks noChangeAspect="1"/>
          </p:cNvPicPr>
          <p:nvPr userDrawn="1"/>
        </p:nvPicPr>
        <p:blipFill>
          <a:blip r:embed="rId16" cstate="print"/>
          <a:stretch>
            <a:fillRect/>
          </a:stretch>
        </p:blipFill>
        <p:spPr>
          <a:xfrm>
            <a:off x="450895" y="-10048"/>
            <a:ext cx="1285875" cy="657225"/>
          </a:xfrm>
          <a:prstGeom prst="rect">
            <a:avLst/>
          </a:prstGeom>
        </p:spPr>
      </p:pic>
      <p:sp>
        <p:nvSpPr>
          <p:cNvPr id="10" name="Datumsplatzhalter 8"/>
          <p:cNvSpPr>
            <a:spLocks noGrp="1"/>
          </p:cNvSpPr>
          <p:nvPr userDrawn="1">
            <p:ph type="dt" sz="half" idx="2"/>
          </p:nvPr>
        </p:nvSpPr>
        <p:spPr>
          <a:xfrm>
            <a:off x="781645" y="6567803"/>
            <a:ext cx="8595268" cy="186679"/>
          </a:xfrm>
          <a:prstGeom prst="rect">
            <a:avLst/>
          </a:prstGeom>
        </p:spPr>
        <p:txBody>
          <a:bodyPr lIns="0" tIns="0" bIns="0"/>
          <a:lstStyle>
            <a:lvl1pPr>
              <a:defRPr sz="1000" i="1"/>
            </a:lvl1pPr>
          </a:lstStyle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Gruyter </a:t>
            </a:r>
            <a:r>
              <a:rPr lang="de-DE" dirty="0" err="1" smtClean="0"/>
              <a:t>Oldenbourg</a:t>
            </a:r>
            <a:r>
              <a:rPr lang="de-DE" dirty="0" smtClean="0"/>
              <a:t>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9747738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728" r:id="rId2"/>
    <p:sldLayoutId id="2147483730" r:id="rId3"/>
    <p:sldLayoutId id="2147483695" r:id="rId4"/>
    <p:sldLayoutId id="2147483696" r:id="rId5"/>
    <p:sldLayoutId id="2147483701" r:id="rId6"/>
    <p:sldLayoutId id="2147483698" r:id="rId7"/>
    <p:sldLayoutId id="2147483677" r:id="rId8"/>
    <p:sldLayoutId id="2147483729" r:id="rId9"/>
    <p:sldLayoutId id="2147483703" r:id="rId10"/>
    <p:sldLayoutId id="2147483709" r:id="rId11"/>
    <p:sldLayoutId id="2147483699" r:id="rId12"/>
    <p:sldLayoutId id="2147483700" r:id="rId13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lnSpc>
          <a:spcPct val="100000"/>
        </a:lnSpc>
        <a:spcBef>
          <a:spcPct val="0"/>
        </a:spcBef>
        <a:buNone/>
        <a:defRPr sz="1800" b="1" kern="1200" cap="all" baseline="0">
          <a:solidFill>
            <a:schemeClr val="tx1"/>
          </a:solidFill>
          <a:latin typeface="+mj-lt"/>
          <a:ea typeface="+mj-ea"/>
          <a:cs typeface="Arial" panose="020B0604020202020204" pitchFamily="34" charset="0"/>
        </a:defRPr>
      </a:lvl1pPr>
    </p:titleStyle>
    <p:bodyStyle>
      <a:lvl1pPr marL="0" indent="0" algn="l" defTabSz="914400" rtl="0" eaLnBrk="1" latinLnBrk="0" hangingPunct="1">
        <a:lnSpc>
          <a:spcPct val="100000"/>
        </a:lnSpc>
        <a:spcBef>
          <a:spcPts val="1400"/>
        </a:spcBef>
        <a:spcAft>
          <a:spcPts val="800"/>
        </a:spcAft>
        <a:buFont typeface="Arial" panose="020B0604020202020204" pitchFamily="34" charset="0"/>
        <a:buNone/>
        <a:defRPr sz="1400" b="1" i="0" kern="1200" cap="all" spc="50" baseline="0">
          <a:solidFill>
            <a:schemeClr val="tx1"/>
          </a:solidFill>
          <a:latin typeface="+mj-lt"/>
          <a:ea typeface="+mn-ea"/>
          <a:cs typeface="+mn-cs"/>
        </a:defRPr>
      </a:lvl1pPr>
      <a:lvl2pPr marL="0" indent="0" algn="l" defTabSz="914400" rtl="0" eaLnBrk="1" latinLnBrk="0" hangingPunct="1">
        <a:lnSpc>
          <a:spcPct val="100000"/>
        </a:lnSpc>
        <a:spcBef>
          <a:spcPts val="800"/>
        </a:spcBef>
        <a:spcAft>
          <a:spcPts val="800"/>
        </a:spcAft>
        <a:buSzPct val="70000"/>
        <a:buFont typeface="Wingdings 3" panose="05040102010807070707" pitchFamily="18" charset="2"/>
        <a:buNone/>
        <a:defRPr sz="1200" kern="1200">
          <a:solidFill>
            <a:schemeClr val="tx1"/>
          </a:solidFill>
          <a:latin typeface="+mn-lt"/>
          <a:ea typeface="+mn-ea"/>
          <a:cs typeface="+mn-cs"/>
        </a:defRPr>
      </a:lvl2pPr>
      <a:lvl3pPr marL="179388" indent="-179388" algn="l" defTabSz="914400" rtl="0" eaLnBrk="1" latinLnBrk="0" hangingPunct="1">
        <a:lnSpc>
          <a:spcPct val="100000"/>
        </a:lnSpc>
        <a:spcBef>
          <a:spcPts val="800"/>
        </a:spcBef>
        <a:spcAft>
          <a:spcPts val="800"/>
        </a:spcAft>
        <a:buSzPct val="70000"/>
        <a:buFont typeface="Wingdings 3" panose="05040102010807070707" pitchFamily="18" charset="2"/>
        <a:buChar char=""/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360000" indent="-180000" algn="l" defTabSz="914400" rtl="0" eaLnBrk="1" latinLnBrk="0" hangingPunct="1">
        <a:lnSpc>
          <a:spcPct val="100000"/>
        </a:lnSpc>
        <a:spcBef>
          <a:spcPts val="800"/>
        </a:spcBef>
        <a:spcAft>
          <a:spcPts val="800"/>
        </a:spcAft>
        <a:buSzPct val="70000"/>
        <a:buFont typeface="Wingdings 3" panose="05040102010807070707" pitchFamily="18" charset="2"/>
        <a:buChar char=""/>
        <a:defRPr sz="1200" b="0" i="0" kern="1200" baseline="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4pPr>
      <a:lvl5pPr marL="540000" indent="-180000" algn="l" defTabSz="914400" rtl="0" eaLnBrk="1" latinLnBrk="0" hangingPunct="1">
        <a:lnSpc>
          <a:spcPct val="100000"/>
        </a:lnSpc>
        <a:spcBef>
          <a:spcPts val="800"/>
        </a:spcBef>
        <a:spcAft>
          <a:spcPts val="800"/>
        </a:spcAft>
        <a:buSzPct val="70000"/>
        <a:buFont typeface="Wingdings 3" panose="05040102010807070707" pitchFamily="18" charset="2"/>
        <a:buChar char=""/>
        <a:defRPr sz="1200" kern="1200">
          <a:solidFill>
            <a:schemeClr val="tx1"/>
          </a:solidFill>
          <a:latin typeface="+mn-lt"/>
          <a:ea typeface="+mn-ea"/>
          <a:cs typeface="Arial" panose="020B0604020202020204" pitchFamily="34" charset="0"/>
        </a:defRPr>
      </a:lvl5pPr>
      <a:lvl6pPr marL="540000" indent="-180000" algn="l" defTabSz="914400" rtl="0" eaLnBrk="1" latinLnBrk="0" hangingPunct="1">
        <a:lnSpc>
          <a:spcPct val="100000"/>
        </a:lnSpc>
        <a:spcBef>
          <a:spcPts val="800"/>
        </a:spcBef>
        <a:spcAft>
          <a:spcPts val="800"/>
        </a:spcAft>
        <a:buSzPct val="70000"/>
        <a:buFont typeface="Wingdings 3" panose="05040102010807070707" pitchFamily="18" charset="2"/>
        <a:buChar char=""/>
        <a:defRPr sz="1200" b="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540000" indent="-180000" algn="l" defTabSz="914400" rtl="0" eaLnBrk="1" latinLnBrk="0" hangingPunct="1">
        <a:lnSpc>
          <a:spcPct val="100000"/>
        </a:lnSpc>
        <a:spcBef>
          <a:spcPts val="800"/>
        </a:spcBef>
        <a:spcAft>
          <a:spcPts val="800"/>
        </a:spcAft>
        <a:buSzPct val="70000"/>
        <a:buFont typeface="Wingdings 3" panose="05040102010807070707" pitchFamily="18" charset="2"/>
        <a:buChar char="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540000" indent="-180000" algn="l" defTabSz="914400" rtl="0" eaLnBrk="1" latinLnBrk="0" hangingPunct="1">
        <a:lnSpc>
          <a:spcPct val="100000"/>
        </a:lnSpc>
        <a:spcBef>
          <a:spcPts val="800"/>
        </a:spcBef>
        <a:spcAft>
          <a:spcPts val="800"/>
        </a:spcAft>
        <a:buSzPct val="70000"/>
        <a:buFont typeface="Wingdings 3" panose="05040102010807070707" pitchFamily="18" charset="2"/>
        <a:buChar char="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540000" indent="-180000" algn="l" defTabSz="914400" rtl="0" eaLnBrk="1" latinLnBrk="0" hangingPunct="1">
        <a:lnSpc>
          <a:spcPct val="100000"/>
        </a:lnSpc>
        <a:spcBef>
          <a:spcPts val="800"/>
        </a:spcBef>
        <a:spcAft>
          <a:spcPts val="800"/>
        </a:spcAft>
        <a:buSzPct val="70000"/>
        <a:buFont typeface="Wingdings 3" panose="05040102010807070707" pitchFamily="18" charset="2"/>
        <a:buChar char=""/>
        <a:defRPr sz="12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0" pos="7355" userDrawn="1">
          <p15:clr>
            <a:srgbClr val="F26B43"/>
          </p15:clr>
        </p15:guide>
        <p15:guide id="1" orient="horz" pos="981" userDrawn="1">
          <p15:clr>
            <a:srgbClr val="F26B43"/>
          </p15:clr>
        </p15:guide>
        <p15:guide id="2" orient="horz" pos="1253" userDrawn="1">
          <p15:clr>
            <a:srgbClr val="F26B43"/>
          </p15:clr>
        </p15:guide>
        <p15:guide id="3" orient="horz" pos="1366" userDrawn="1">
          <p15:clr>
            <a:srgbClr val="F26B43"/>
          </p15:clr>
        </p15:guide>
        <p15:guide id="5" orient="horz" pos="4156" userDrawn="1">
          <p15:clr>
            <a:srgbClr val="F26B43"/>
          </p15:clr>
        </p15:guide>
        <p15:guide id="6" orient="horz" pos="3906" userDrawn="1">
          <p15:clr>
            <a:srgbClr val="F26B43"/>
          </p15:clr>
        </p15:guide>
        <p15:guide id="7" orient="horz" pos="3748" userDrawn="1">
          <p15:clr>
            <a:srgbClr val="F26B43"/>
          </p15:clr>
        </p15:guide>
        <p15:guide id="8" pos="60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1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6.vml"/><Relationship Id="rId5" Type="http://schemas.openxmlformats.org/officeDocument/2006/relationships/image" Target="../media/image24.emf"/><Relationship Id="rId4" Type="http://schemas.openxmlformats.org/officeDocument/2006/relationships/oleObject" Target="../embeddings/Microsoft_Word_97-2003-Dokument2.doc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7.emf"/><Relationship Id="rId3" Type="http://schemas.openxmlformats.org/officeDocument/2006/relationships/oleObject" Target="../embeddings/oleObject22.bin"/><Relationship Id="rId7" Type="http://schemas.openxmlformats.org/officeDocument/2006/relationships/oleObject" Target="../embeddings/oleObject24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7.vml"/><Relationship Id="rId6" Type="http://schemas.openxmlformats.org/officeDocument/2006/relationships/image" Target="../media/image26.emf"/><Relationship Id="rId5" Type="http://schemas.openxmlformats.org/officeDocument/2006/relationships/oleObject" Target="../embeddings/oleObject23.bin"/><Relationship Id="rId4" Type="http://schemas.openxmlformats.org/officeDocument/2006/relationships/image" Target="../media/image25.emf"/></Relationships>
</file>

<file path=ppt/slides/_rels/slide12.xml.rels><?xml version="1.0" encoding="UTF-8" standalone="yes"?>
<Relationships xmlns="http://schemas.openxmlformats.org/package/2006/relationships"><Relationship Id="rId8" Type="http://schemas.openxmlformats.org/officeDocument/2006/relationships/image" Target="../media/image30.emf"/><Relationship Id="rId3" Type="http://schemas.openxmlformats.org/officeDocument/2006/relationships/oleObject" Target="../embeddings/oleObject25.bin"/><Relationship Id="rId7" Type="http://schemas.openxmlformats.org/officeDocument/2006/relationships/oleObject" Target="../embeddings/oleObject27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8.vml"/><Relationship Id="rId6" Type="http://schemas.openxmlformats.org/officeDocument/2006/relationships/image" Target="../media/image29.emf"/><Relationship Id="rId5" Type="http://schemas.openxmlformats.org/officeDocument/2006/relationships/oleObject" Target="../embeddings/oleObject26.bin"/><Relationship Id="rId4" Type="http://schemas.openxmlformats.org/officeDocument/2006/relationships/image" Target="../media/image28.emf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image" Target="../media/image33.emf"/><Relationship Id="rId3" Type="http://schemas.openxmlformats.org/officeDocument/2006/relationships/oleObject" Target="../embeddings/oleObject28.bin"/><Relationship Id="rId7" Type="http://schemas.openxmlformats.org/officeDocument/2006/relationships/oleObject" Target="../embeddings/oleObject30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9.vml"/><Relationship Id="rId6" Type="http://schemas.openxmlformats.org/officeDocument/2006/relationships/image" Target="../media/image32.emf"/><Relationship Id="rId5" Type="http://schemas.openxmlformats.org/officeDocument/2006/relationships/oleObject" Target="../embeddings/oleObject29.bin"/><Relationship Id="rId10" Type="http://schemas.openxmlformats.org/officeDocument/2006/relationships/image" Target="../media/image34.emf"/><Relationship Id="rId4" Type="http://schemas.openxmlformats.org/officeDocument/2006/relationships/image" Target="../media/image31.emf"/><Relationship Id="rId9" Type="http://schemas.openxmlformats.org/officeDocument/2006/relationships/oleObject" Target="../embeddings/oleObject31.bin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2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0.vml"/><Relationship Id="rId4" Type="http://schemas.openxmlformats.org/officeDocument/2006/relationships/image" Target="../media/image35.emf"/></Relationships>
</file>

<file path=ppt/slides/_rels/slide15.xml.rels><?xml version="1.0" encoding="UTF-8" standalone="yes"?>
<Relationships xmlns="http://schemas.openxmlformats.org/package/2006/relationships"><Relationship Id="rId8" Type="http://schemas.openxmlformats.org/officeDocument/2006/relationships/image" Target="../media/image38.emf"/><Relationship Id="rId3" Type="http://schemas.openxmlformats.org/officeDocument/2006/relationships/oleObject" Target="../embeddings/oleObject33.bin"/><Relationship Id="rId7" Type="http://schemas.openxmlformats.org/officeDocument/2006/relationships/oleObject" Target="../embeddings/oleObject35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1.vml"/><Relationship Id="rId6" Type="http://schemas.openxmlformats.org/officeDocument/2006/relationships/image" Target="../media/image37.emf"/><Relationship Id="rId5" Type="http://schemas.openxmlformats.org/officeDocument/2006/relationships/oleObject" Target="../embeddings/oleObject34.bin"/><Relationship Id="rId4" Type="http://schemas.openxmlformats.org/officeDocument/2006/relationships/image" Target="../media/image36.emf"/></Relationships>
</file>

<file path=ppt/slides/_rels/slide16.xml.rels><?xml version="1.0" encoding="UTF-8" standalone="yes"?>
<Relationships xmlns="http://schemas.openxmlformats.org/package/2006/relationships"><Relationship Id="rId8" Type="http://schemas.openxmlformats.org/officeDocument/2006/relationships/image" Target="../media/image41.emf"/><Relationship Id="rId3" Type="http://schemas.openxmlformats.org/officeDocument/2006/relationships/oleObject" Target="../embeddings/oleObject36.bin"/><Relationship Id="rId7" Type="http://schemas.openxmlformats.org/officeDocument/2006/relationships/oleObject" Target="../embeddings/oleObject38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2.vml"/><Relationship Id="rId6" Type="http://schemas.openxmlformats.org/officeDocument/2006/relationships/image" Target="../media/image40.emf"/><Relationship Id="rId5" Type="http://schemas.openxmlformats.org/officeDocument/2006/relationships/oleObject" Target="../embeddings/oleObject37.bin"/><Relationship Id="rId4" Type="http://schemas.openxmlformats.org/officeDocument/2006/relationships/image" Target="../media/image39.emf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9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3.vml"/><Relationship Id="rId4" Type="http://schemas.openxmlformats.org/officeDocument/2006/relationships/image" Target="../media/image42.emf"/></Relationships>
</file>

<file path=ppt/slides/_rels/slide18.xml.rels><?xml version="1.0" encoding="UTF-8" standalone="yes"?>
<Relationships xmlns="http://schemas.openxmlformats.org/package/2006/relationships"><Relationship Id="rId8" Type="http://schemas.openxmlformats.org/officeDocument/2006/relationships/image" Target="../media/image45.emf"/><Relationship Id="rId13" Type="http://schemas.openxmlformats.org/officeDocument/2006/relationships/oleObject" Target="../embeddings/oleObject45.bin"/><Relationship Id="rId18" Type="http://schemas.openxmlformats.org/officeDocument/2006/relationships/image" Target="../media/image50.emf"/><Relationship Id="rId3" Type="http://schemas.openxmlformats.org/officeDocument/2006/relationships/oleObject" Target="../embeddings/oleObject40.bin"/><Relationship Id="rId7" Type="http://schemas.openxmlformats.org/officeDocument/2006/relationships/oleObject" Target="../embeddings/oleObject42.bin"/><Relationship Id="rId12" Type="http://schemas.openxmlformats.org/officeDocument/2006/relationships/image" Target="../media/image47.emf"/><Relationship Id="rId17" Type="http://schemas.openxmlformats.org/officeDocument/2006/relationships/oleObject" Target="../embeddings/oleObject47.bin"/><Relationship Id="rId2" Type="http://schemas.openxmlformats.org/officeDocument/2006/relationships/slideLayout" Target="../slideLayouts/slideLayout4.xml"/><Relationship Id="rId16" Type="http://schemas.openxmlformats.org/officeDocument/2006/relationships/image" Target="../media/image49.emf"/><Relationship Id="rId1" Type="http://schemas.openxmlformats.org/officeDocument/2006/relationships/vmlDrawing" Target="../drawings/vmlDrawing14.vml"/><Relationship Id="rId6" Type="http://schemas.openxmlformats.org/officeDocument/2006/relationships/image" Target="../media/image44.emf"/><Relationship Id="rId11" Type="http://schemas.openxmlformats.org/officeDocument/2006/relationships/oleObject" Target="../embeddings/oleObject44.bin"/><Relationship Id="rId5" Type="http://schemas.openxmlformats.org/officeDocument/2006/relationships/oleObject" Target="../embeddings/oleObject41.bin"/><Relationship Id="rId15" Type="http://schemas.openxmlformats.org/officeDocument/2006/relationships/oleObject" Target="../embeddings/oleObject46.bin"/><Relationship Id="rId10" Type="http://schemas.openxmlformats.org/officeDocument/2006/relationships/image" Target="../media/image46.emf"/><Relationship Id="rId4" Type="http://schemas.openxmlformats.org/officeDocument/2006/relationships/image" Target="../media/image43.emf"/><Relationship Id="rId9" Type="http://schemas.openxmlformats.org/officeDocument/2006/relationships/oleObject" Target="../embeddings/oleObject43.bin"/><Relationship Id="rId14" Type="http://schemas.openxmlformats.org/officeDocument/2006/relationships/image" Target="../media/image48.emf"/></Relationships>
</file>

<file path=ppt/slides/_rels/slide19.xml.rels><?xml version="1.0" encoding="UTF-8" standalone="yes"?>
<Relationships xmlns="http://schemas.openxmlformats.org/package/2006/relationships"><Relationship Id="rId8" Type="http://schemas.openxmlformats.org/officeDocument/2006/relationships/image" Target="../media/image53.emf"/><Relationship Id="rId3" Type="http://schemas.openxmlformats.org/officeDocument/2006/relationships/oleObject" Target="../embeddings/oleObject48.bin"/><Relationship Id="rId7" Type="http://schemas.openxmlformats.org/officeDocument/2006/relationships/oleObject" Target="../embeddings/oleObject50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5.vml"/><Relationship Id="rId6" Type="http://schemas.openxmlformats.org/officeDocument/2006/relationships/image" Target="../media/image52.emf"/><Relationship Id="rId5" Type="http://schemas.openxmlformats.org/officeDocument/2006/relationships/oleObject" Target="../embeddings/oleObject49.bin"/><Relationship Id="rId4" Type="http://schemas.openxmlformats.org/officeDocument/2006/relationships/image" Target="../media/image5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emf"/><Relationship Id="rId3" Type="http://schemas.openxmlformats.org/officeDocument/2006/relationships/oleObject" Target="../embeddings/oleObject1.bin"/><Relationship Id="rId7" Type="http://schemas.openxmlformats.org/officeDocument/2006/relationships/oleObject" Target="../embeddings/oleObject3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5.emf"/><Relationship Id="rId5" Type="http://schemas.openxmlformats.org/officeDocument/2006/relationships/oleObject" Target="../embeddings/oleObject2.bin"/><Relationship Id="rId4" Type="http://schemas.openxmlformats.org/officeDocument/2006/relationships/image" Target="../media/image4.emf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image" Target="../media/image9.emf"/><Relationship Id="rId3" Type="http://schemas.openxmlformats.org/officeDocument/2006/relationships/oleObject" Target="../embeddings/oleObject4.bin"/><Relationship Id="rId7" Type="http://schemas.openxmlformats.org/officeDocument/2006/relationships/oleObject" Target="../embeddings/oleObject6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8.emf"/><Relationship Id="rId5" Type="http://schemas.openxmlformats.org/officeDocument/2006/relationships/oleObject" Target="../embeddings/oleObject5.bin"/><Relationship Id="rId10" Type="http://schemas.openxmlformats.org/officeDocument/2006/relationships/image" Target="../media/image10.emf"/><Relationship Id="rId4" Type="http://schemas.openxmlformats.org/officeDocument/2006/relationships/image" Target="../media/image7.emf"/><Relationship Id="rId9" Type="http://schemas.openxmlformats.org/officeDocument/2006/relationships/oleObject" Target="../embeddings/oleObject7.bin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image" Target="../media/image13.emf"/><Relationship Id="rId13" Type="http://schemas.openxmlformats.org/officeDocument/2006/relationships/oleObject" Target="../embeddings/oleObject13.bin"/><Relationship Id="rId3" Type="http://schemas.openxmlformats.org/officeDocument/2006/relationships/oleObject" Target="../embeddings/oleObject8.bin"/><Relationship Id="rId7" Type="http://schemas.openxmlformats.org/officeDocument/2006/relationships/oleObject" Target="../embeddings/oleObject10.bin"/><Relationship Id="rId12" Type="http://schemas.openxmlformats.org/officeDocument/2006/relationships/image" Target="../media/image15.emf"/><Relationship Id="rId2" Type="http://schemas.openxmlformats.org/officeDocument/2006/relationships/slideLayout" Target="../slideLayouts/slideLayout4.xml"/><Relationship Id="rId16" Type="http://schemas.openxmlformats.org/officeDocument/2006/relationships/image" Target="../media/image17.emf"/><Relationship Id="rId1" Type="http://schemas.openxmlformats.org/officeDocument/2006/relationships/vmlDrawing" Target="../drawings/vmlDrawing3.vml"/><Relationship Id="rId6" Type="http://schemas.openxmlformats.org/officeDocument/2006/relationships/image" Target="../media/image12.emf"/><Relationship Id="rId11" Type="http://schemas.openxmlformats.org/officeDocument/2006/relationships/oleObject" Target="../embeddings/oleObject12.bin"/><Relationship Id="rId5" Type="http://schemas.openxmlformats.org/officeDocument/2006/relationships/oleObject" Target="../embeddings/oleObject9.bin"/><Relationship Id="rId15" Type="http://schemas.openxmlformats.org/officeDocument/2006/relationships/oleObject" Target="../embeddings/oleObject14.bin"/><Relationship Id="rId10" Type="http://schemas.openxmlformats.org/officeDocument/2006/relationships/image" Target="../media/image14.emf"/><Relationship Id="rId4" Type="http://schemas.openxmlformats.org/officeDocument/2006/relationships/image" Target="../media/image11.emf"/><Relationship Id="rId9" Type="http://schemas.openxmlformats.org/officeDocument/2006/relationships/oleObject" Target="../embeddings/oleObject11.bin"/><Relationship Id="rId14" Type="http://schemas.openxmlformats.org/officeDocument/2006/relationships/image" Target="../media/image16.emf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image" Target="../media/image20.emf"/><Relationship Id="rId3" Type="http://schemas.openxmlformats.org/officeDocument/2006/relationships/oleObject" Target="../embeddings/oleObject15.bin"/><Relationship Id="rId7" Type="http://schemas.openxmlformats.org/officeDocument/2006/relationships/oleObject" Target="../embeddings/oleObject17.bin"/><Relationship Id="rId12" Type="http://schemas.openxmlformats.org/officeDocument/2006/relationships/image" Target="../media/image22.emf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4.vml"/><Relationship Id="rId6" Type="http://schemas.openxmlformats.org/officeDocument/2006/relationships/image" Target="../media/image19.emf"/><Relationship Id="rId11" Type="http://schemas.openxmlformats.org/officeDocument/2006/relationships/oleObject" Target="../embeddings/oleObject19.bin"/><Relationship Id="rId5" Type="http://schemas.openxmlformats.org/officeDocument/2006/relationships/oleObject" Target="../embeddings/oleObject16.bin"/><Relationship Id="rId10" Type="http://schemas.openxmlformats.org/officeDocument/2006/relationships/image" Target="../media/image21.emf"/><Relationship Id="rId4" Type="http://schemas.openxmlformats.org/officeDocument/2006/relationships/image" Target="../media/image18.emf"/><Relationship Id="rId9" Type="http://schemas.openxmlformats.org/officeDocument/2006/relationships/oleObject" Target="../embeddings/oleObject18.bin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0.bin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5.vml"/><Relationship Id="rId5" Type="http://schemas.openxmlformats.org/officeDocument/2006/relationships/image" Target="../media/image23.emf"/><Relationship Id="rId4" Type="http://schemas.openxmlformats.org/officeDocument/2006/relationships/oleObject" Target="../embeddings/Microsoft_Word_97-2003-Dokument1.doc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altLang="de-DE" dirty="0">
                <a:ea typeface="ＭＳ Ｐゴシック" charset="-128"/>
              </a:rPr>
              <a:t>37. </a:t>
            </a:r>
            <a:r>
              <a:rPr lang="de-DE" altLang="de-DE" dirty="0" err="1">
                <a:ea typeface="ＭＳ Ｐゴシック" charset="-128"/>
              </a:rPr>
              <a:t>kapitel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altLang="de-DE" dirty="0">
                <a:ea typeface="ＭＳ Ｐゴシック" charset="-128"/>
              </a:rPr>
              <a:t>Öffentliche Güter </a:t>
            </a:r>
          </a:p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98552751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6541" y="848292"/>
            <a:ext cx="8695857" cy="317900"/>
          </a:xfrm>
        </p:spPr>
        <p:txBody>
          <a:bodyPr/>
          <a:lstStyle/>
          <a:p>
            <a:r>
              <a:rPr lang="en-GB" dirty="0" err="1" smtClean="0"/>
              <a:t>Trittbrett</a:t>
            </a:r>
            <a:r>
              <a:rPr lang="en-GB" dirty="0" smtClean="0"/>
              <a:t>  </a:t>
            </a:r>
            <a:r>
              <a:rPr lang="en-GB" dirty="0" err="1" smtClean="0"/>
              <a:t>fahren</a:t>
            </a:r>
            <a:r>
              <a:rPr lang="en-GB" dirty="0" smtClean="0"/>
              <a:t> und spieltheorie (2)</a:t>
            </a:r>
            <a:endParaRPr lang="en-GB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10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6" name="Inhaltsplatzhalter 5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83245393"/>
              </p:ext>
            </p:extLst>
          </p:nvPr>
        </p:nvGraphicFramePr>
        <p:xfrm>
          <a:off x="2800350" y="2676525"/>
          <a:ext cx="4705350" cy="36576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188" name="Document" r:id="rId4" imgW="4781101" imgH="3715623" progId="Word.Document.8">
                  <p:embed/>
                </p:oleObj>
              </mc:Choice>
              <mc:Fallback>
                <p:oleObj name="Document" r:id="rId4" imgW="4781101" imgH="3715623" progId="Word.Document.8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800350" y="2676525"/>
                        <a:ext cx="4705350" cy="36576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>
                                  <a:alpha val="74997"/>
                                </a:srgbClr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Text Box 1033"/>
          <p:cNvSpPr txBox="1">
            <a:spLocks noChangeArrowheads="1"/>
          </p:cNvSpPr>
          <p:nvPr/>
        </p:nvSpPr>
        <p:spPr bwMode="auto">
          <a:xfrm>
            <a:off x="4314616" y="1742457"/>
            <a:ext cx="126509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7030A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SPIELER B</a:t>
            </a:r>
          </a:p>
        </p:txBody>
      </p:sp>
      <p:sp>
        <p:nvSpPr>
          <p:cNvPr id="8" name="Text Box 1032"/>
          <p:cNvSpPr txBox="1">
            <a:spLocks noChangeArrowheads="1"/>
          </p:cNvSpPr>
          <p:nvPr/>
        </p:nvSpPr>
        <p:spPr bwMode="auto">
          <a:xfrm>
            <a:off x="904111" y="3781680"/>
            <a:ext cx="126509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66FF66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SPIELER A</a:t>
            </a:r>
            <a:endParaRPr kumimoji="0" lang="en-US" altLang="de-DE" sz="16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9" name="Text Box 1028"/>
          <p:cNvSpPr txBox="1">
            <a:spLocks noChangeArrowheads="1"/>
          </p:cNvSpPr>
          <p:nvPr/>
        </p:nvSpPr>
        <p:spPr bwMode="auto">
          <a:xfrm>
            <a:off x="1960745" y="3051311"/>
            <a:ext cx="901209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TRAGE</a:t>
            </a:r>
          </a:p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altLang="de-DE" sz="1600" kern="0" dirty="0" smtClean="0">
                <a:solidFill>
                  <a:srgbClr val="000000"/>
                </a:solidFill>
              </a:rPr>
              <a:t>BEI</a:t>
            </a:r>
            <a:endParaRPr kumimoji="0" lang="en-US" altLang="de-DE" sz="16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</p:txBody>
      </p:sp>
      <p:sp>
        <p:nvSpPr>
          <p:cNvPr id="11" name="Text Box 1029"/>
          <p:cNvSpPr txBox="1">
            <a:spLocks noChangeArrowheads="1"/>
          </p:cNvSpPr>
          <p:nvPr/>
        </p:nvSpPr>
        <p:spPr bwMode="auto">
          <a:xfrm>
            <a:off x="1691392" y="4343397"/>
            <a:ext cx="1208984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TRAGE</a:t>
            </a:r>
          </a:p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de-AT" altLang="de-DE" sz="1600" kern="0" noProof="0" dirty="0" smtClean="0">
                <a:solidFill>
                  <a:srgbClr val="000000"/>
                </a:solidFill>
              </a:rPr>
              <a:t>NICHT BEI</a:t>
            </a:r>
            <a:endParaRPr kumimoji="0" lang="en-US" altLang="de-DE" sz="16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</p:txBody>
      </p:sp>
      <p:sp>
        <p:nvSpPr>
          <p:cNvPr id="12" name="Text Box 1031"/>
          <p:cNvSpPr txBox="1">
            <a:spLocks noChangeArrowheads="1"/>
          </p:cNvSpPr>
          <p:nvPr/>
        </p:nvSpPr>
        <p:spPr bwMode="auto">
          <a:xfrm>
            <a:off x="5669825" y="2064821"/>
            <a:ext cx="1208984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TRAGE</a:t>
            </a:r>
          </a:p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NICHT BEI</a:t>
            </a:r>
            <a:endParaRPr kumimoji="0" lang="en-US" altLang="de-DE" sz="16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3" name="Text Box 1030"/>
          <p:cNvSpPr txBox="1">
            <a:spLocks noChangeArrowheads="1"/>
          </p:cNvSpPr>
          <p:nvPr/>
        </p:nvSpPr>
        <p:spPr bwMode="auto">
          <a:xfrm>
            <a:off x="3265336" y="2235626"/>
            <a:ext cx="1300356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TRAGE BEI</a:t>
            </a:r>
          </a:p>
        </p:txBody>
      </p:sp>
      <p:sp>
        <p:nvSpPr>
          <p:cNvPr id="14" name="Text Box 1034"/>
          <p:cNvSpPr txBox="1">
            <a:spLocks noChangeArrowheads="1"/>
          </p:cNvSpPr>
          <p:nvPr/>
        </p:nvSpPr>
        <p:spPr bwMode="auto">
          <a:xfrm>
            <a:off x="799608" y="5608638"/>
            <a:ext cx="776687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 smtClean="0"/>
              <a:t>ZWEI N-G: (TRAGE BEI, TRAGE BEI), (TRAGE NICHT BEI, TRAGE NICHT BEI).</a:t>
            </a:r>
            <a:endParaRPr lang="en-US" altLang="de-DE" sz="1600" dirty="0"/>
          </a:p>
        </p:txBody>
      </p:sp>
    </p:spTree>
    <p:extLst>
      <p:ext uri="{BB962C8B-B14F-4D97-AF65-F5344CB8AC3E}">
        <p14:creationId xmlns:p14="http://schemas.microsoft.com/office/powerpoint/2010/main" val="14736343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21748" y="888275"/>
            <a:ext cx="8697417" cy="5172891"/>
          </a:xfrm>
        </p:spPr>
        <p:txBody>
          <a:bodyPr/>
          <a:lstStyle/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Z. b. wie viele stunden rundfunksendungen pro tag oder wie groß soll die fläche eines nationalparks sein.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Es seien 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(g) die produktionskosten für g einheiten des öffentlichen gutes.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Wiederum gibt es zwei personen a und b mit privatem konsum </a:t>
            </a:r>
            <a:r>
              <a:rPr lang="en-GB" sz="1600" b="0" i="1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x</a:t>
            </a:r>
            <a:r>
              <a:rPr lang="en-GB" sz="1600" b="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und </a:t>
            </a:r>
            <a:r>
              <a:rPr lang="en-GB" sz="1600" b="0" i="1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x</a:t>
            </a:r>
            <a:r>
              <a:rPr lang="en-GB" sz="1600" b="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Es gilt die budgetbeschränkgung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Mrs a und 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mrs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b sind die grenzraten der substitution zwischen dem privaten und öffentlichen gut der beiden personen.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Pareto-effizienz zur bereitstellung des öffentlichen gutes erfordert wegen der nicht-rivalität beim konsum des öffentlichen gutes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oder allgemein für 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konsumenten 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11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>
          <a:xfrm>
            <a:off x="994802" y="488976"/>
            <a:ext cx="8278559" cy="291961"/>
          </a:xfrm>
        </p:spPr>
        <p:txBody>
          <a:bodyPr/>
          <a:lstStyle/>
          <a:p>
            <a:r>
              <a:rPr lang="en-GB" dirty="0" smtClean="0"/>
              <a:t>VARIABLE MENGEN DES ÖFFENTLICHEN GUTES (1)</a:t>
            </a:r>
            <a:endParaRPr lang="en-GB" dirty="0"/>
          </a:p>
        </p:txBody>
      </p:sp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44922065"/>
              </p:ext>
            </p:extLst>
          </p:nvPr>
        </p:nvGraphicFramePr>
        <p:xfrm>
          <a:off x="5134082" y="2895599"/>
          <a:ext cx="3173896" cy="31653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297" name="Formel" r:id="rId3" imgW="4695713" imgH="447682" progId="Equation.3">
                  <p:embed/>
                </p:oleObj>
              </mc:Choice>
              <mc:Fallback>
                <p:oleObj name="Formel" r:id="rId3" imgW="4695713" imgH="447682" progId="Equation.3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134082" y="2895599"/>
                        <a:ext cx="3173896" cy="316534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6453309"/>
              </p:ext>
            </p:extLst>
          </p:nvPr>
        </p:nvGraphicFramePr>
        <p:xfrm>
          <a:off x="3589825" y="4888742"/>
          <a:ext cx="2745662" cy="31138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298" name="Equation" r:id="rId5" imgW="4772092" imgH="485675" progId="Equation">
                  <p:embed/>
                </p:oleObj>
              </mc:Choice>
              <mc:Fallback>
                <p:oleObj name="Equation" r:id="rId5" imgW="4772092" imgH="485675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589825" y="4888742"/>
                        <a:ext cx="2745662" cy="31138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k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122550994"/>
              </p:ext>
            </p:extLst>
          </p:nvPr>
        </p:nvGraphicFramePr>
        <p:xfrm>
          <a:off x="3461658" y="5499464"/>
          <a:ext cx="1768391" cy="58782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299" name="Equation" r:id="rId7" imgW="3400492" imgH="1076371" progId="Equation">
                  <p:embed/>
                </p:oleObj>
              </mc:Choice>
              <mc:Fallback>
                <p:oleObj name="Equation" r:id="rId7" imgW="3400492" imgH="1076371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461658" y="5499464"/>
                        <a:ext cx="1768391" cy="58782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179713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VARIABLE MENGEN DES ÖFFENTLICHEN GUTES </a:t>
            </a:r>
            <a:r>
              <a:rPr lang="en-GB" dirty="0" smtClean="0"/>
              <a:t>(2)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Angenommen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Die summe 		      entspricht der gesamten auszahlung an a und B an privaten gütern bei senkung des öffentlichen Gutes um         1 Einheit, sodass der nutzen insgesamt konstant bleibt.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Bei der oben angenommenen ungleichung führt eine reduktion des öffentlichen gutes um eine einheit zu einer Pareto-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Verbesserung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Hingegen führt eine erhöhung des öffentlichen gutes um eine einheit zu einer pareto-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verbesserung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, Wenn  gilt</a:t>
            </a:r>
          </a:p>
          <a:p>
            <a:endParaRPr lang="en-GB" b="0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12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6" name="Objek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741299275"/>
              </p:ext>
            </p:extLst>
          </p:nvPr>
        </p:nvGraphicFramePr>
        <p:xfrm>
          <a:off x="2559050" y="2408238"/>
          <a:ext cx="2697163" cy="2873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322" name="Formel" r:id="rId3" imgW="4753087" imgH="485675" progId="Equation.3">
                  <p:embed/>
                </p:oleObj>
              </mc:Choice>
              <mc:Fallback>
                <p:oleObj name="Formel" r:id="rId3" imgW="4753087" imgH="485675" progId="Equation.3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559050" y="2408238"/>
                        <a:ext cx="2697163" cy="28733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24214044"/>
              </p:ext>
            </p:extLst>
          </p:nvPr>
        </p:nvGraphicFramePr>
        <p:xfrm>
          <a:off x="2091005" y="2899954"/>
          <a:ext cx="1748730" cy="29639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323" name="Equation" r:id="rId5" imgW="2981303" imgH="485675" progId="Equation">
                  <p:embed/>
                </p:oleObj>
              </mc:Choice>
              <mc:Fallback>
                <p:oleObj name="Equation" r:id="rId5" imgW="2981303" imgH="485675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091005" y="2899954"/>
                        <a:ext cx="1748730" cy="29639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0" name="Objekt 9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6820698"/>
              </p:ext>
            </p:extLst>
          </p:nvPr>
        </p:nvGraphicFramePr>
        <p:xfrm>
          <a:off x="3974516" y="5533652"/>
          <a:ext cx="2501347" cy="26610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324" name="Equation" r:id="rId7" imgW="4753087" imgH="485675" progId="Equation">
                  <p:embed/>
                </p:oleObj>
              </mc:Choice>
              <mc:Fallback>
                <p:oleObj name="Equation" r:id="rId7" imgW="4753087" imgH="485675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974516" y="5533652"/>
                        <a:ext cx="2501347" cy="266101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915132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7063" y="1497649"/>
            <a:ext cx="8695857" cy="569690"/>
          </a:xfrm>
        </p:spPr>
        <p:txBody>
          <a:bodyPr/>
          <a:lstStyle/>
          <a:p>
            <a:r>
              <a:rPr lang="en-GB" dirty="0" err="1" smtClean="0"/>
              <a:t>Effizientes</a:t>
            </a:r>
            <a:r>
              <a:rPr lang="en-GB" dirty="0" smtClean="0"/>
              <a:t> angebot des öffentlichen gutes bei </a:t>
            </a:r>
            <a:br>
              <a:rPr lang="en-GB" dirty="0" smtClean="0"/>
            </a:br>
            <a:r>
              <a:rPr lang="en-GB" dirty="0" err="1" smtClean="0"/>
              <a:t>quasilinearen</a:t>
            </a:r>
            <a:r>
              <a:rPr lang="en-GB" dirty="0" smtClean="0"/>
              <a:t> präferenzen – algebraisch 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defTabSz="912813"/>
            <a:endParaRPr lang="en-US" altLang="de-DE" b="0" dirty="0" smtClean="0">
              <a:ea typeface="ＭＳ Ｐゴシック" pitchFamily="34" charset="-128"/>
            </a:endParaRPr>
          </a:p>
          <a:p>
            <a:pPr defTabSz="912813"/>
            <a:r>
              <a:rPr lang="en-US" altLang="de-DE" sz="1600" b="0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Zwei konsumenten, </a:t>
            </a:r>
            <a:r>
              <a:rPr lang="en-US" altLang="de-DE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A </a:t>
            </a:r>
            <a:r>
              <a:rPr lang="en-US" altLang="de-DE" sz="1600" b="0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und </a:t>
            </a:r>
            <a:r>
              <a:rPr lang="en-US" altLang="de-DE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B.</a:t>
            </a:r>
          </a:p>
          <a:p>
            <a:pPr defTabSz="912813"/>
            <a:r>
              <a:rPr lang="en-US" altLang="de-DE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 </a:t>
            </a:r>
          </a:p>
          <a:p>
            <a:pPr defTabSz="912813"/>
            <a:r>
              <a:rPr lang="en-US" altLang="de-DE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 </a:t>
            </a:r>
          </a:p>
          <a:p>
            <a:pPr defTabSz="912813"/>
            <a:r>
              <a:rPr lang="en-US" altLang="de-DE" sz="1600" b="0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Nutzenmaximierung erfordert</a:t>
            </a:r>
            <a:r>
              <a:rPr lang="en-US" altLang="de-DE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/>
            </a:r>
            <a:br>
              <a:rPr lang="en-US" altLang="de-DE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</a:br>
            <a:endParaRPr lang="en-US" altLang="de-DE" sz="1600" b="0" dirty="0">
              <a:latin typeface="Arial" panose="020B0604020202020204" pitchFamily="34" charset="0"/>
              <a:ea typeface="ＭＳ Ｐゴシック" pitchFamily="34" charset="-128"/>
              <a:cs typeface="Arial" panose="020B0604020202020204" pitchFamily="34" charset="0"/>
            </a:endParaRPr>
          </a:p>
          <a:p>
            <a:pPr defTabSz="912813"/>
            <a:r>
              <a:rPr lang="en-US" altLang="de-DE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                 </a:t>
            </a:r>
            <a:r>
              <a:rPr lang="en-US" altLang="de-DE" sz="1600" b="0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             ist </a:t>
            </a:r>
            <a:r>
              <a:rPr lang="en-US" altLang="de-DE" sz="1600" b="0" cap="none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i’</a:t>
            </a:r>
            <a:r>
              <a:rPr lang="en-US" altLang="ja-JP" sz="1600" b="0" cap="none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s</a:t>
            </a:r>
            <a:r>
              <a:rPr lang="en-US" altLang="ja-JP" sz="1600" b="0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 nachfragekurve nach dem öffentlichen gut </a:t>
            </a:r>
            <a:br>
              <a:rPr lang="en-US" altLang="ja-JP" sz="1600" b="0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</a:br>
            <a:r>
              <a:rPr lang="en-US" altLang="ja-JP" sz="1600" b="0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		 bzw. grenznutzenkurve</a:t>
            </a:r>
            <a:r>
              <a:rPr lang="en-US" altLang="ja-JP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; </a:t>
            </a:r>
            <a:r>
              <a:rPr lang="en-US" altLang="ja-JP" sz="1600" b="0" cap="none" dirty="0" err="1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i</a:t>
            </a:r>
            <a:r>
              <a:rPr lang="en-US" altLang="ja-JP" sz="1600" b="0" cap="none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 </a:t>
            </a:r>
            <a:r>
              <a:rPr lang="en-US" altLang="ja-JP" sz="1600" b="0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= </a:t>
            </a:r>
            <a:r>
              <a:rPr lang="en-US" altLang="ja-JP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A</a:t>
            </a:r>
            <a:r>
              <a:rPr lang="en-US" altLang="ja-JP" sz="1600" b="0" dirty="0" smtClean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, B</a:t>
            </a:r>
            <a:r>
              <a:rPr lang="en-US" altLang="ja-JP" sz="1600" b="0" dirty="0">
                <a:latin typeface="Arial" panose="020B0604020202020204" pitchFamily="34" charset="0"/>
                <a:ea typeface="ＭＳ Ｐゴシック" pitchFamily="34" charset="-128"/>
                <a:cs typeface="Arial" panose="020B0604020202020204" pitchFamily="34" charset="0"/>
              </a:rPr>
              <a:t>.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13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6" name="Objek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938913086"/>
              </p:ext>
            </p:extLst>
          </p:nvPr>
        </p:nvGraphicFramePr>
        <p:xfrm>
          <a:off x="3017213" y="3127419"/>
          <a:ext cx="3501153" cy="30337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358" name="Equation" r:id="rId3" imgW="5400697" imgH="447682" progId="Equation">
                  <p:embed/>
                </p:oleObj>
              </mc:Choice>
              <mc:Fallback>
                <p:oleObj name="Equation" r:id="rId3" imgW="5400697" imgH="447682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017213" y="3127419"/>
                        <a:ext cx="3501153" cy="30337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07782371"/>
              </p:ext>
            </p:extLst>
          </p:nvPr>
        </p:nvGraphicFramePr>
        <p:xfrm>
          <a:off x="3021306" y="3672861"/>
          <a:ext cx="2651539" cy="28602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359" name="Equation" r:id="rId5" imgW="4333897" imgH="447682" progId="Equation">
                  <p:embed/>
                </p:oleObj>
              </mc:Choice>
              <mc:Fallback>
                <p:oleObj name="Equation" r:id="rId5" imgW="4333897" imgH="447682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021306" y="3672861"/>
                        <a:ext cx="2651539" cy="286026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67384850"/>
              </p:ext>
            </p:extLst>
          </p:nvPr>
        </p:nvGraphicFramePr>
        <p:xfrm>
          <a:off x="3151144" y="4452730"/>
          <a:ext cx="3609052" cy="5369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360" name="Equation" r:id="rId7" imgW="6496184" imgH="1019022" progId="Equation">
                  <p:embed/>
                </p:oleObj>
              </mc:Choice>
              <mc:Fallback>
                <p:oleObj name="Equation" r:id="rId7" imgW="6496184" imgH="1019022" progId="Equation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151144" y="4452730"/>
                        <a:ext cx="3609052" cy="53698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k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579746278"/>
              </p:ext>
            </p:extLst>
          </p:nvPr>
        </p:nvGraphicFramePr>
        <p:xfrm>
          <a:off x="1333107" y="5009284"/>
          <a:ext cx="1208282" cy="28117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361" name="Equation" r:id="rId9" imgW="2000205" imgH="447682" progId="Equation">
                  <p:embed/>
                </p:oleObj>
              </mc:Choice>
              <mc:Fallback>
                <p:oleObj name="Equation" r:id="rId9" imgW="2000205" imgH="447682" progId="Equation">
                  <p:embed/>
                  <p:pic>
                    <p:nvPicPr>
                      <p:cNvPr id="0" name="Object 5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0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333107" y="5009284"/>
                        <a:ext cx="1208282" cy="28117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124997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34370" y="1042531"/>
            <a:ext cx="8695857" cy="497205"/>
          </a:xfrm>
        </p:spPr>
        <p:txBody>
          <a:bodyPr/>
          <a:lstStyle/>
          <a:p>
            <a:r>
              <a:rPr lang="en-GB" dirty="0" err="1"/>
              <a:t>Effizientes</a:t>
            </a:r>
            <a:r>
              <a:rPr lang="en-GB" dirty="0"/>
              <a:t> angebot des öffentlichen gutes bei </a:t>
            </a:r>
            <a:br>
              <a:rPr lang="en-GB" dirty="0"/>
            </a:br>
            <a:r>
              <a:rPr lang="en-GB" dirty="0" err="1"/>
              <a:t>quasilinearen</a:t>
            </a:r>
            <a:r>
              <a:rPr lang="en-GB" dirty="0"/>
              <a:t> </a:t>
            </a:r>
            <a:r>
              <a:rPr lang="en-GB" dirty="0" smtClean="0"/>
              <a:t>präferenzen – grafisch </a:t>
            </a:r>
            <a:endParaRPr lang="en-GB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14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</a:t>
            </a:r>
            <a:r>
              <a:rPr lang="de-DE" i="0" dirty="0" smtClean="0"/>
              <a:t> </a:t>
            </a:r>
            <a:r>
              <a:rPr lang="de-DE" dirty="0" err="1" smtClean="0"/>
              <a:t>Gruyter</a:t>
            </a:r>
            <a:r>
              <a:rPr lang="de-DE" dirty="0" smtClean="0"/>
              <a:t> Oldenbourg 2016. ISBN 978-3-11-044093-5</a:t>
            </a:r>
            <a:endParaRPr lang="de-DE" dirty="0"/>
          </a:p>
        </p:txBody>
      </p:sp>
      <p:sp>
        <p:nvSpPr>
          <p:cNvPr id="6" name="Line 3"/>
          <p:cNvSpPr>
            <a:spLocks noChangeShapeType="1"/>
          </p:cNvSpPr>
          <p:nvPr/>
        </p:nvSpPr>
        <p:spPr bwMode="auto">
          <a:xfrm flipV="1">
            <a:off x="1295400" y="2286000"/>
            <a:ext cx="0" cy="320040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sm" len="sm"/>
            <a:tailEnd type="stealth" w="med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7" name="Line 4"/>
          <p:cNvSpPr>
            <a:spLocks noChangeShapeType="1"/>
          </p:cNvSpPr>
          <p:nvPr/>
        </p:nvSpPr>
        <p:spPr bwMode="auto">
          <a:xfrm>
            <a:off x="1295400" y="5486400"/>
            <a:ext cx="4114800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sm" len="sm"/>
            <a:tailEnd type="stealth" w="med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8" name="Line 7"/>
          <p:cNvSpPr>
            <a:spLocks noChangeShapeType="1"/>
          </p:cNvSpPr>
          <p:nvPr/>
        </p:nvSpPr>
        <p:spPr bwMode="auto">
          <a:xfrm>
            <a:off x="1295400" y="2852738"/>
            <a:ext cx="1905000" cy="2133600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9" name="Line 9"/>
          <p:cNvSpPr>
            <a:spLocks noChangeShapeType="1"/>
          </p:cNvSpPr>
          <p:nvPr/>
        </p:nvSpPr>
        <p:spPr bwMode="auto">
          <a:xfrm>
            <a:off x="3200400" y="4986338"/>
            <a:ext cx="1676400" cy="500062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0" name="Line 8"/>
          <p:cNvSpPr>
            <a:spLocks noChangeShapeType="1"/>
          </p:cNvSpPr>
          <p:nvPr/>
        </p:nvSpPr>
        <p:spPr bwMode="auto">
          <a:xfrm flipV="1">
            <a:off x="1295400" y="3886200"/>
            <a:ext cx="2819400" cy="121920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1" name="Line 6"/>
          <p:cNvSpPr>
            <a:spLocks noChangeShapeType="1"/>
          </p:cNvSpPr>
          <p:nvPr/>
        </p:nvSpPr>
        <p:spPr bwMode="auto">
          <a:xfrm>
            <a:off x="1295400" y="3886200"/>
            <a:ext cx="1905000" cy="1600200"/>
          </a:xfrm>
          <a:prstGeom prst="line">
            <a:avLst/>
          </a:prstGeom>
          <a:noFill/>
          <a:ln w="25400">
            <a:solidFill>
              <a:srgbClr val="00FF00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n-GB" sz="2800" b="1" smtClean="0">
              <a:solidFill>
                <a:srgbClr val="000000"/>
              </a:solidFill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2" name="Line 16"/>
          <p:cNvSpPr>
            <a:spLocks noChangeShapeType="1"/>
          </p:cNvSpPr>
          <p:nvPr/>
        </p:nvSpPr>
        <p:spPr bwMode="auto">
          <a:xfrm>
            <a:off x="2743200" y="4476750"/>
            <a:ext cx="0" cy="1009650"/>
          </a:xfrm>
          <a:prstGeom prst="line">
            <a:avLst/>
          </a:prstGeom>
          <a:noFill/>
          <a:ln w="12700">
            <a:solidFill>
              <a:srgbClr val="000000"/>
            </a:solidFill>
            <a:prstDash val="dash"/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3" name="Line 18"/>
          <p:cNvSpPr>
            <a:spLocks noChangeShapeType="1"/>
          </p:cNvSpPr>
          <p:nvPr/>
        </p:nvSpPr>
        <p:spPr bwMode="auto">
          <a:xfrm flipH="1">
            <a:off x="1295400" y="4476750"/>
            <a:ext cx="1447800" cy="0"/>
          </a:xfrm>
          <a:prstGeom prst="line">
            <a:avLst/>
          </a:prstGeom>
          <a:noFill/>
          <a:ln w="12700">
            <a:solidFill>
              <a:srgbClr val="000000"/>
            </a:solidFill>
            <a:prstDash val="dash"/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graphicFrame>
        <p:nvGraphicFramePr>
          <p:cNvPr id="14" name="Inhaltsplatzhalter 13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03216637"/>
              </p:ext>
            </p:extLst>
          </p:nvPr>
        </p:nvGraphicFramePr>
        <p:xfrm>
          <a:off x="4165600" y="2286000"/>
          <a:ext cx="3278809" cy="39877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6" name="Equation" r:id="rId3" imgW="4933816" imgH="600015" progId="Equation">
                  <p:embed/>
                </p:oleObj>
              </mc:Choice>
              <mc:Fallback>
                <p:oleObj name="Equation" r:id="rId3" imgW="4933816" imgH="600015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165600" y="2286000"/>
                        <a:ext cx="3278809" cy="398774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15" name="Text Box 14"/>
          <p:cNvSpPr txBox="1">
            <a:spLocks noChangeArrowheads="1"/>
          </p:cNvSpPr>
          <p:nvPr/>
        </p:nvSpPr>
        <p:spPr bwMode="auto">
          <a:xfrm>
            <a:off x="1522166" y="2832926"/>
            <a:ext cx="1141659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>
                <a:solidFill>
                  <a:schemeClr val="tx2"/>
                </a:solidFill>
              </a:rPr>
              <a:t>MU</a:t>
            </a:r>
            <a:r>
              <a:rPr lang="en-US" altLang="de-DE" sz="1600" baseline="-25000" dirty="0">
                <a:solidFill>
                  <a:schemeClr val="tx2"/>
                </a:solidFill>
              </a:rPr>
              <a:t>A</a:t>
            </a:r>
            <a:r>
              <a:rPr lang="en-US" altLang="de-DE" sz="1600" dirty="0">
                <a:solidFill>
                  <a:schemeClr val="tx2"/>
                </a:solidFill>
              </a:rPr>
              <a:t>+MU</a:t>
            </a:r>
            <a:r>
              <a:rPr lang="en-US" altLang="de-DE" sz="1600" baseline="-25000" dirty="0">
                <a:solidFill>
                  <a:schemeClr val="tx2"/>
                </a:solidFill>
              </a:rPr>
              <a:t>B</a:t>
            </a:r>
            <a:endParaRPr lang="en-US" altLang="de-DE" sz="1600" dirty="0"/>
          </a:p>
        </p:txBody>
      </p:sp>
      <p:sp>
        <p:nvSpPr>
          <p:cNvPr id="16" name="Text Box 15"/>
          <p:cNvSpPr txBox="1">
            <a:spLocks noChangeArrowheads="1"/>
          </p:cNvSpPr>
          <p:nvPr/>
        </p:nvSpPr>
        <p:spPr bwMode="auto">
          <a:xfrm>
            <a:off x="4098925" y="3616325"/>
            <a:ext cx="801823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/>
              <a:t>MC(G)</a:t>
            </a:r>
          </a:p>
        </p:txBody>
      </p:sp>
      <p:sp>
        <p:nvSpPr>
          <p:cNvPr id="17" name="Text Box 12"/>
          <p:cNvSpPr txBox="1">
            <a:spLocks noChangeArrowheads="1"/>
          </p:cNvSpPr>
          <p:nvPr/>
        </p:nvSpPr>
        <p:spPr bwMode="auto">
          <a:xfrm>
            <a:off x="4165600" y="4936123"/>
            <a:ext cx="60305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>
                <a:solidFill>
                  <a:schemeClr val="hlink"/>
                </a:solidFill>
              </a:rPr>
              <a:t>MU</a:t>
            </a:r>
            <a:r>
              <a:rPr lang="en-US" altLang="de-DE" sz="1600" baseline="-25000" dirty="0">
                <a:solidFill>
                  <a:schemeClr val="hlink"/>
                </a:solidFill>
              </a:rPr>
              <a:t>A</a:t>
            </a:r>
            <a:endParaRPr lang="en-US" altLang="de-DE" sz="1600" dirty="0"/>
          </a:p>
        </p:txBody>
      </p:sp>
      <p:sp>
        <p:nvSpPr>
          <p:cNvPr id="18" name="Text Box 11"/>
          <p:cNvSpPr txBox="1">
            <a:spLocks noChangeArrowheads="1"/>
          </p:cNvSpPr>
          <p:nvPr/>
        </p:nvSpPr>
        <p:spPr bwMode="auto">
          <a:xfrm>
            <a:off x="830208" y="2116723"/>
            <a:ext cx="415498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 err="1"/>
              <a:t>p</a:t>
            </a:r>
            <a:r>
              <a:rPr lang="en-US" altLang="de-DE" sz="1600" baseline="-25000" dirty="0" err="1"/>
              <a:t>G</a:t>
            </a:r>
            <a:endParaRPr lang="en-US" altLang="de-DE" sz="1600" dirty="0"/>
          </a:p>
        </p:txBody>
      </p:sp>
      <p:sp>
        <p:nvSpPr>
          <p:cNvPr id="19" name="Text Box 19"/>
          <p:cNvSpPr txBox="1">
            <a:spLocks noChangeArrowheads="1"/>
          </p:cNvSpPr>
          <p:nvPr/>
        </p:nvSpPr>
        <p:spPr bwMode="auto">
          <a:xfrm>
            <a:off x="780515" y="4159250"/>
            <a:ext cx="514885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 err="1"/>
              <a:t>p</a:t>
            </a:r>
            <a:r>
              <a:rPr lang="en-US" altLang="de-DE" sz="1600" baseline="-25000" dirty="0" err="1"/>
              <a:t>G</a:t>
            </a:r>
            <a:r>
              <a:rPr lang="en-US" altLang="de-DE" sz="2000" dirty="0"/>
              <a:t>*</a:t>
            </a:r>
          </a:p>
        </p:txBody>
      </p:sp>
      <p:sp>
        <p:nvSpPr>
          <p:cNvPr id="20" name="Text Box 17"/>
          <p:cNvSpPr txBox="1">
            <a:spLocks noChangeArrowheads="1"/>
          </p:cNvSpPr>
          <p:nvPr/>
        </p:nvSpPr>
        <p:spPr bwMode="auto">
          <a:xfrm>
            <a:off x="2525879" y="5435600"/>
            <a:ext cx="425116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/>
              <a:t>G*</a:t>
            </a:r>
          </a:p>
        </p:txBody>
      </p:sp>
      <p:sp>
        <p:nvSpPr>
          <p:cNvPr id="21" name="Text Box 10"/>
          <p:cNvSpPr txBox="1">
            <a:spLocks noChangeArrowheads="1"/>
          </p:cNvSpPr>
          <p:nvPr/>
        </p:nvSpPr>
        <p:spPr bwMode="auto">
          <a:xfrm>
            <a:off x="5318125" y="5435600"/>
            <a:ext cx="344966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/>
              <a:t>G</a:t>
            </a:r>
          </a:p>
        </p:txBody>
      </p:sp>
      <p:sp>
        <p:nvSpPr>
          <p:cNvPr id="23" name="Text Box 22"/>
          <p:cNvSpPr txBox="1">
            <a:spLocks noChangeArrowheads="1"/>
          </p:cNvSpPr>
          <p:nvPr/>
        </p:nvSpPr>
        <p:spPr bwMode="auto">
          <a:xfrm>
            <a:off x="1155176" y="5774154"/>
            <a:ext cx="7494424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 smtClean="0"/>
              <a:t>EFFIZIENTES ANGEBOT DES ÖFFENTLICHEN GUTES ERFORDERT,</a:t>
            </a:r>
            <a:r>
              <a:rPr lang="en-US" altLang="de-DE" sz="1600" dirty="0"/>
              <a:t> DASS </a:t>
            </a:r>
            <a:endParaRPr lang="en-US" altLang="de-DE" sz="1600" dirty="0" smtClean="0"/>
          </a:p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 smtClean="0"/>
              <a:t>A UND B IHRE WAHREN MARGINALEN BEWERTUNGEN OFFENLEGEN.</a:t>
            </a:r>
            <a:endParaRPr lang="en-US" altLang="de-DE" sz="1600" dirty="0"/>
          </a:p>
        </p:txBody>
      </p:sp>
      <p:sp>
        <p:nvSpPr>
          <p:cNvPr id="24" name="Line 5"/>
          <p:cNvSpPr>
            <a:spLocks noChangeShapeType="1"/>
          </p:cNvSpPr>
          <p:nvPr/>
        </p:nvSpPr>
        <p:spPr bwMode="auto">
          <a:xfrm>
            <a:off x="1295400" y="4419600"/>
            <a:ext cx="3581400" cy="1066800"/>
          </a:xfrm>
          <a:prstGeom prst="line">
            <a:avLst/>
          </a:prstGeom>
          <a:noFill/>
          <a:ln w="25400">
            <a:solidFill>
              <a:srgbClr val="5F5F5F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25" name="Oval 21"/>
          <p:cNvSpPr>
            <a:spLocks noChangeArrowheads="1"/>
          </p:cNvSpPr>
          <p:nvPr/>
        </p:nvSpPr>
        <p:spPr bwMode="auto">
          <a:xfrm>
            <a:off x="2663825" y="4397375"/>
            <a:ext cx="149225" cy="149225"/>
          </a:xfrm>
          <a:prstGeom prst="ellipse">
            <a:avLst/>
          </a:prstGeom>
          <a:solidFill>
            <a:srgbClr val="FF000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round/>
                <a:headEnd type="none" w="sm" len="sm"/>
                <a:tailEnd type="none" w="sm" len="sm"/>
              </a14:hiddenLine>
            </a:ext>
          </a:extLst>
        </p:spPr>
        <p:txBody>
          <a:bodyPr wrap="none" anchor="ctr"/>
          <a:lstStyle>
            <a:lvl1pPr>
              <a:defRPr sz="28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2950" indent="-285750">
              <a:defRPr sz="28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3000" indent="-228600">
              <a:defRPr sz="28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600200" indent="-228600">
              <a:defRPr sz="28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7400" indent="-228600">
              <a:defRPr sz="28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8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altLang="de-DE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270983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1645" y="1115997"/>
            <a:ext cx="8695857" cy="579344"/>
          </a:xfrm>
        </p:spPr>
        <p:txBody>
          <a:bodyPr/>
          <a:lstStyle/>
          <a:p>
            <a:r>
              <a:rPr lang="en-GB" dirty="0" smtClean="0"/>
              <a:t>WANN IST TRITTBRETTFAHREN FÜR EIN INDIVIDUUM RATIONAL? (algebraisch)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ANGENOMMEN WIRd, dass personen nur positiv zum Angebot des öffentlichen gutes beitragen können, niemand kann das angebotsniveau senken.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Wenn individuelle nutzenmaximierung ein niedrigeres niveau des öffentlichen gutes erfordert, dann ist trittbrettfahren rational.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Angenommen person A stellt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GB" sz="1600" b="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einheiten des öffentlichen gutes zur verfügung.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Das nutzenmaximierungsproblem von B lautet dann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b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unter der nebenbedingung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15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6" name="Objek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885084937"/>
              </p:ext>
            </p:extLst>
          </p:nvPr>
        </p:nvGraphicFramePr>
        <p:xfrm>
          <a:off x="2424769" y="5094515"/>
          <a:ext cx="589446" cy="49872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365" name="Equation" r:id="rId3" imgW="1000103" imgH="790701" progId="Equation">
                  <p:embed/>
                </p:oleObj>
              </mc:Choice>
              <mc:Fallback>
                <p:oleObj name="Equation" r:id="rId3" imgW="1000103" imgH="790701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424769" y="5094515"/>
                        <a:ext cx="589446" cy="49872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029647320"/>
              </p:ext>
            </p:extLst>
          </p:nvPr>
        </p:nvGraphicFramePr>
        <p:xfrm>
          <a:off x="3100438" y="5127369"/>
          <a:ext cx="1792357" cy="28340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366" name="Equation" r:id="rId5" imgW="2952616" imgH="447682" progId="Equation">
                  <p:embed/>
                </p:oleObj>
              </mc:Choice>
              <mc:Fallback>
                <p:oleObj name="Equation" r:id="rId5" imgW="2952616" imgH="447682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100438" y="5127369"/>
                        <a:ext cx="1792357" cy="28340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760430750"/>
              </p:ext>
            </p:extLst>
          </p:nvPr>
        </p:nvGraphicFramePr>
        <p:xfrm>
          <a:off x="5486400" y="5675478"/>
          <a:ext cx="2612571" cy="27493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367" name="Equation" r:id="rId7" imgW="3952718" imgH="447682" progId="Equation">
                  <p:embed/>
                </p:oleObj>
              </mc:Choice>
              <mc:Fallback>
                <p:oleObj name="Equation" r:id="rId7" imgW="3952718" imgH="447682" progId="Equation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486400" y="5675478"/>
                        <a:ext cx="2612571" cy="27493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222537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8101" y="1158014"/>
            <a:ext cx="8695857" cy="579345"/>
          </a:xfrm>
        </p:spPr>
        <p:txBody>
          <a:bodyPr/>
          <a:lstStyle/>
          <a:p>
            <a:r>
              <a:rPr lang="en-GB" dirty="0"/>
              <a:t>WANN IST </a:t>
            </a:r>
            <a:r>
              <a:rPr lang="en-GB" dirty="0" smtClean="0"/>
              <a:t>TRITTBRETT FAHREN </a:t>
            </a:r>
            <a:r>
              <a:rPr lang="en-GB" dirty="0"/>
              <a:t>FÜR EIN INDIVIDUUM RATIONAL? </a:t>
            </a:r>
            <a:r>
              <a:rPr lang="en-GB" dirty="0" smtClean="0"/>
              <a:t>(grafisch)</a:t>
            </a:r>
            <a:endParaRPr lang="en-GB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16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sp>
        <p:nvSpPr>
          <p:cNvPr id="9" name="Line 3"/>
          <p:cNvSpPr>
            <a:spLocks noChangeShapeType="1"/>
          </p:cNvSpPr>
          <p:nvPr/>
        </p:nvSpPr>
        <p:spPr bwMode="auto">
          <a:xfrm flipV="1">
            <a:off x="1560513" y="2328863"/>
            <a:ext cx="0" cy="278923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sm" len="sm"/>
            <a:tailEnd type="stealth" w="med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0" name="Line 4"/>
          <p:cNvSpPr>
            <a:spLocks noChangeShapeType="1"/>
          </p:cNvSpPr>
          <p:nvPr/>
        </p:nvSpPr>
        <p:spPr bwMode="auto">
          <a:xfrm>
            <a:off x="1560513" y="5118100"/>
            <a:ext cx="3351212" cy="0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sm" len="sm"/>
            <a:tailEnd type="stealth" w="med" len="lg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1" name="Line 11"/>
          <p:cNvSpPr>
            <a:spLocks noChangeShapeType="1"/>
          </p:cNvSpPr>
          <p:nvPr/>
        </p:nvSpPr>
        <p:spPr bwMode="auto">
          <a:xfrm>
            <a:off x="1560513" y="3251200"/>
            <a:ext cx="992187" cy="992188"/>
          </a:xfrm>
          <a:prstGeom prst="line">
            <a:avLst/>
          </a:prstGeom>
          <a:noFill/>
          <a:ln w="38100">
            <a:solidFill>
              <a:srgbClr val="00FF00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n-GB" sz="2800" b="1" smtClean="0">
              <a:solidFill>
                <a:srgbClr val="000000"/>
              </a:solidFill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2" name="Line 12"/>
          <p:cNvSpPr>
            <a:spLocks noChangeShapeType="1"/>
          </p:cNvSpPr>
          <p:nvPr/>
        </p:nvSpPr>
        <p:spPr bwMode="auto">
          <a:xfrm>
            <a:off x="2552700" y="4241800"/>
            <a:ext cx="874713" cy="874713"/>
          </a:xfrm>
          <a:prstGeom prst="line">
            <a:avLst/>
          </a:prstGeom>
          <a:noFill/>
          <a:ln w="38100">
            <a:solidFill>
              <a:srgbClr val="00FFFF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n-GB" sz="2800" b="1" smtClean="0">
              <a:solidFill>
                <a:srgbClr val="000000"/>
              </a:solidFill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3" name="Freeform 16"/>
          <p:cNvSpPr>
            <a:spLocks/>
          </p:cNvSpPr>
          <p:nvPr/>
        </p:nvSpPr>
        <p:spPr bwMode="auto">
          <a:xfrm>
            <a:off x="2328863" y="3292475"/>
            <a:ext cx="1412875" cy="1687513"/>
          </a:xfrm>
          <a:custGeom>
            <a:avLst/>
            <a:gdLst>
              <a:gd name="T0" fmla="*/ 0 w 890"/>
              <a:gd name="T1" fmla="*/ 0 h 1063"/>
              <a:gd name="T2" fmla="*/ 73085325 w 890"/>
              <a:gd name="T3" fmla="*/ 783769620 h 1063"/>
              <a:gd name="T4" fmla="*/ 347781563 w 890"/>
              <a:gd name="T5" fmla="*/ 1549897347 h 1063"/>
              <a:gd name="T6" fmla="*/ 748487200 w 890"/>
              <a:gd name="T7" fmla="*/ 2147483647 h 1063"/>
              <a:gd name="T8" fmla="*/ 1403727825 w 890"/>
              <a:gd name="T9" fmla="*/ 2147483647 h 1063"/>
              <a:gd name="T10" fmla="*/ 2147483647 w 890"/>
              <a:gd name="T11" fmla="*/ 2147483647 h 1063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  <a:gd name="T18" fmla="*/ 0 w 890"/>
              <a:gd name="T19" fmla="*/ 0 h 1063"/>
              <a:gd name="T20" fmla="*/ 890 w 890"/>
              <a:gd name="T21" fmla="*/ 1063 h 1063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T18" t="T19" r="T20" b="T21"/>
            <a:pathLst>
              <a:path w="890" h="1063">
                <a:moveTo>
                  <a:pt x="0" y="0"/>
                </a:moveTo>
                <a:cubicBezTo>
                  <a:pt x="3" y="104"/>
                  <a:pt x="6" y="209"/>
                  <a:pt x="29" y="311"/>
                </a:cubicBezTo>
                <a:cubicBezTo>
                  <a:pt x="52" y="413"/>
                  <a:pt x="93" y="523"/>
                  <a:pt x="138" y="615"/>
                </a:cubicBezTo>
                <a:cubicBezTo>
                  <a:pt x="183" y="707"/>
                  <a:pt x="227" y="794"/>
                  <a:pt x="297" y="861"/>
                </a:cubicBezTo>
                <a:cubicBezTo>
                  <a:pt x="367" y="928"/>
                  <a:pt x="458" y="986"/>
                  <a:pt x="557" y="1020"/>
                </a:cubicBezTo>
                <a:cubicBezTo>
                  <a:pt x="656" y="1054"/>
                  <a:pt x="773" y="1058"/>
                  <a:pt x="890" y="1063"/>
                </a:cubicBezTo>
              </a:path>
            </a:pathLst>
          </a:custGeom>
          <a:noFill/>
          <a:ln w="25400">
            <a:solidFill>
              <a:srgbClr val="000000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4" name="Line 6"/>
          <p:cNvSpPr>
            <a:spLocks noChangeShapeType="1"/>
          </p:cNvSpPr>
          <p:nvPr/>
        </p:nvSpPr>
        <p:spPr bwMode="auto">
          <a:xfrm flipH="1">
            <a:off x="1560513" y="4241800"/>
            <a:ext cx="992187" cy="0"/>
          </a:xfrm>
          <a:prstGeom prst="line">
            <a:avLst/>
          </a:prstGeom>
          <a:noFill/>
          <a:ln w="12700">
            <a:solidFill>
              <a:srgbClr val="000000"/>
            </a:solidFill>
            <a:prstDash val="dash"/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5" name="Text Box 7"/>
          <p:cNvSpPr txBox="1">
            <a:spLocks noChangeArrowheads="1"/>
          </p:cNvSpPr>
          <p:nvPr/>
        </p:nvSpPr>
        <p:spPr bwMode="auto">
          <a:xfrm>
            <a:off x="1192950" y="2128808"/>
            <a:ext cx="344966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G</a:t>
            </a:r>
          </a:p>
        </p:txBody>
      </p:sp>
      <p:sp>
        <p:nvSpPr>
          <p:cNvPr id="16" name="Oval 18"/>
          <p:cNvSpPr>
            <a:spLocks noChangeArrowheads="1"/>
          </p:cNvSpPr>
          <p:nvPr/>
        </p:nvSpPr>
        <p:spPr bwMode="auto">
          <a:xfrm>
            <a:off x="2473325" y="4168775"/>
            <a:ext cx="149225" cy="149225"/>
          </a:xfrm>
          <a:prstGeom prst="ellipse">
            <a:avLst/>
          </a:prstGeom>
          <a:solidFill>
            <a:srgbClr val="FF000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round/>
                <a:headEnd type="none" w="sm" len="sm"/>
                <a:tailEnd type="none" w="sm" len="sm"/>
              </a14:hiddenLine>
            </a:ext>
          </a:extLst>
        </p:spPr>
        <p:txBody>
          <a:bodyPr wrap="none" anchor="ctr"/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altLang="de-DE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7" name="Text Box 9"/>
          <p:cNvSpPr txBox="1">
            <a:spLocks noChangeArrowheads="1"/>
          </p:cNvSpPr>
          <p:nvPr/>
        </p:nvSpPr>
        <p:spPr bwMode="auto">
          <a:xfrm>
            <a:off x="1095321" y="3968720"/>
            <a:ext cx="409086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 err="1"/>
              <a:t>g</a:t>
            </a:r>
            <a:r>
              <a:rPr lang="en-US" altLang="de-DE" sz="1600" baseline="-25000" dirty="0" err="1"/>
              <a:t>A</a:t>
            </a:r>
            <a:endParaRPr lang="en-US" altLang="de-DE" sz="1600" dirty="0"/>
          </a:p>
        </p:txBody>
      </p:sp>
      <p:sp>
        <p:nvSpPr>
          <p:cNvPr id="19" name="Text Box 8"/>
          <p:cNvSpPr txBox="1">
            <a:spLocks noChangeArrowheads="1"/>
          </p:cNvSpPr>
          <p:nvPr/>
        </p:nvSpPr>
        <p:spPr bwMode="auto">
          <a:xfrm>
            <a:off x="4727575" y="5118100"/>
            <a:ext cx="397866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b="1" i="1" u="none" strike="noStrike" kern="0" cap="none" spc="0" normalizeH="0" baseline="0" noProof="0" dirty="0" err="1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x</a:t>
            </a:r>
            <a:r>
              <a:rPr kumimoji="0" lang="en-US" altLang="de-DE" sz="1600" b="1" i="0" u="none" strike="noStrike" kern="0" cap="none" spc="0" normalizeH="0" baseline="-25000" noProof="0" dirty="0" err="1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B</a:t>
            </a:r>
            <a:endParaRPr kumimoji="0" lang="en-US" altLang="de-DE" sz="16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20" name="Text Box 10"/>
          <p:cNvSpPr txBox="1">
            <a:spLocks noChangeArrowheads="1"/>
          </p:cNvSpPr>
          <p:nvPr/>
        </p:nvSpPr>
        <p:spPr bwMode="auto">
          <a:xfrm>
            <a:off x="1997075" y="2747963"/>
            <a:ext cx="3826689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cs typeface="Arial" panose="020B0604020202020204" pitchFamily="34" charset="0"/>
              </a:rPr>
              <a:t>B</a:t>
            </a:r>
            <a:r>
              <a:rPr kumimoji="0" lang="ja-JP" altLang="en-US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cs typeface="Arial" panose="020B0604020202020204" pitchFamily="34" charset="0"/>
              </a:rPr>
              <a:t>’</a:t>
            </a:r>
            <a:r>
              <a:rPr kumimoji="0" lang="en-US" altLang="ja-JP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cs typeface="Arial" panose="020B0604020202020204" pitchFamily="34" charset="0"/>
              </a:rPr>
              <a:t>s BUDGEGERADE, STEIGUNG = -1</a:t>
            </a:r>
            <a:endParaRPr kumimoji="0" lang="en-US" altLang="de-DE" sz="16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cs typeface="Arial" panose="020B0604020202020204" pitchFamily="34" charset="0"/>
            </a:endParaRPr>
          </a:p>
        </p:txBody>
      </p:sp>
      <p:graphicFrame>
        <p:nvGraphicFramePr>
          <p:cNvPr id="22" name="Objekt 2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876784753"/>
              </p:ext>
            </p:extLst>
          </p:nvPr>
        </p:nvGraphicFramePr>
        <p:xfrm>
          <a:off x="2630867" y="3968720"/>
          <a:ext cx="736455" cy="30276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395" name="Equation" r:id="rId3" imgW="1123816" imgH="447682" progId="Equation">
                  <p:embed/>
                </p:oleObj>
              </mc:Choice>
              <mc:Fallback>
                <p:oleObj name="Equation" r:id="rId3" imgW="1123816" imgH="447682" progId="Equation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630867" y="3968720"/>
                        <a:ext cx="736455" cy="30276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3" name="Objekt 2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58328538"/>
              </p:ext>
            </p:extLst>
          </p:nvPr>
        </p:nvGraphicFramePr>
        <p:xfrm>
          <a:off x="2536824" y="3432362"/>
          <a:ext cx="699295" cy="29032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396" name="Formel" r:id="rId5" imgW="1114492" imgH="447682" progId="Equation.3">
                  <p:embed/>
                </p:oleObj>
              </mc:Choice>
              <mc:Fallback>
                <p:oleObj name="Formel" r:id="rId5" imgW="1114492" imgH="447682" progId="Equation.3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536824" y="3432362"/>
                        <a:ext cx="699295" cy="290326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4" name="Objekt 2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51481509"/>
              </p:ext>
            </p:extLst>
          </p:nvPr>
        </p:nvGraphicFramePr>
        <p:xfrm>
          <a:off x="3091658" y="4494490"/>
          <a:ext cx="700314" cy="29114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397" name="Formel" r:id="rId7" imgW="1114492" imgH="447682" progId="Equation.3">
                  <p:embed/>
                </p:oleObj>
              </mc:Choice>
              <mc:Fallback>
                <p:oleObj name="Formel" r:id="rId7" imgW="1114492" imgH="447682" progId="Equation.3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091658" y="4494490"/>
                        <a:ext cx="700314" cy="29114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25" name="Text Box 21"/>
          <p:cNvSpPr txBox="1">
            <a:spLocks noChangeArrowheads="1"/>
          </p:cNvSpPr>
          <p:nvPr/>
        </p:nvSpPr>
        <p:spPr bwMode="auto">
          <a:xfrm>
            <a:off x="3475443" y="3966954"/>
            <a:ext cx="5386283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 smtClean="0">
                <a:solidFill>
                  <a:srgbClr val="FF3300"/>
                </a:solidFill>
              </a:rPr>
              <a:t>TRITTBRETTFAHREN IST DIE BESTE OPTION FÜR B.</a:t>
            </a:r>
            <a:endParaRPr lang="en-US" altLang="de-DE" sz="1600" dirty="0"/>
          </a:p>
        </p:txBody>
      </p:sp>
      <p:sp>
        <p:nvSpPr>
          <p:cNvPr id="26" name="Text Box 15"/>
          <p:cNvSpPr txBox="1">
            <a:spLocks noChangeArrowheads="1"/>
          </p:cNvSpPr>
          <p:nvPr/>
        </p:nvSpPr>
        <p:spPr bwMode="auto">
          <a:xfrm>
            <a:off x="4001580" y="4479101"/>
            <a:ext cx="433400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 smtClean="0">
                <a:solidFill>
                  <a:srgbClr val="66FFFF"/>
                </a:solidFill>
              </a:rPr>
              <a:t>IST ANNAHMEGEMÄ AUSGESCHLOSSEN:</a:t>
            </a:r>
            <a:endParaRPr lang="en-US" altLang="de-DE" sz="1600" dirty="0"/>
          </a:p>
        </p:txBody>
      </p:sp>
      <p:sp>
        <p:nvSpPr>
          <p:cNvPr id="27" name="Line 16"/>
          <p:cNvSpPr>
            <a:spLocks noChangeShapeType="1"/>
          </p:cNvSpPr>
          <p:nvPr/>
        </p:nvSpPr>
        <p:spPr bwMode="auto">
          <a:xfrm>
            <a:off x="2547936" y="4309824"/>
            <a:ext cx="4763" cy="808276"/>
          </a:xfrm>
          <a:prstGeom prst="line">
            <a:avLst/>
          </a:prstGeom>
          <a:noFill/>
          <a:ln w="12700">
            <a:solidFill>
              <a:srgbClr val="000000"/>
            </a:solidFill>
            <a:prstDash val="dash"/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marL="0" marR="0" lvl="0" indent="0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GB" sz="2800" b="1" i="0" u="none" strike="noStrike" kern="0" cap="none" spc="0" normalizeH="0" baseline="0" noProof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28" name="Text Box 17"/>
          <p:cNvSpPr txBox="1">
            <a:spLocks noChangeArrowheads="1"/>
          </p:cNvSpPr>
          <p:nvPr/>
        </p:nvSpPr>
        <p:spPr bwMode="auto">
          <a:xfrm>
            <a:off x="2343536" y="5116513"/>
            <a:ext cx="558028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lvl="0" eaLnBrk="0" fontAlgn="base" hangingPunct="0">
              <a:spcBef>
                <a:spcPct val="0"/>
              </a:spcBef>
              <a:spcAft>
                <a:spcPct val="0"/>
              </a:spcAft>
              <a:buClrTx/>
              <a:buSzTx/>
              <a:buNone/>
              <a:defRPr/>
            </a:pPr>
            <a:r>
              <a:rPr lang="en-US" altLang="de-DE" sz="1600" i="1" kern="0" dirty="0" err="1" smtClean="0">
                <a:solidFill>
                  <a:srgbClr val="000000"/>
                </a:solidFill>
              </a:rPr>
              <a:t>x</a:t>
            </a:r>
            <a:r>
              <a:rPr lang="en-US" altLang="de-DE" sz="1600" i="1" kern="0" baseline="-25000" dirty="0" err="1" smtClean="0">
                <a:solidFill>
                  <a:srgbClr val="000000"/>
                </a:solidFill>
              </a:rPr>
              <a:t>B</a:t>
            </a:r>
            <a:r>
              <a:rPr kumimoji="0" lang="en-US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*</a:t>
            </a:r>
          </a:p>
        </p:txBody>
      </p:sp>
    </p:spTree>
    <p:extLst>
      <p:ext uri="{BB962C8B-B14F-4D97-AF65-F5344CB8AC3E}">
        <p14:creationId xmlns:p14="http://schemas.microsoft.com/office/powerpoint/2010/main" val="27460140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3205" y="704773"/>
            <a:ext cx="8695857" cy="344214"/>
          </a:xfrm>
        </p:spPr>
        <p:txBody>
          <a:bodyPr/>
          <a:lstStyle/>
          <a:p>
            <a:r>
              <a:rPr lang="en-GB" dirty="0" smtClean="0"/>
              <a:t>OFFENLEGUNG DER PRÄFERENZEN – GROVES-CLARKE MECHANISMUS 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7063" y="1397726"/>
            <a:ext cx="8697417" cy="4803051"/>
          </a:xfrm>
        </p:spPr>
        <p:txBody>
          <a:bodyPr/>
          <a:lstStyle/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G-C MECHANISMUS IST EIN WEG ZUR OFFENLEGUNG DER PRÄFERENZEN DER INDIVIDUEN.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Es gibt n personen,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= 1, 2, …, n.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Alle haben quasilineare präferenzen.</a:t>
            </a:r>
          </a:p>
          <a:p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v</a:t>
            </a:r>
            <a:r>
              <a:rPr lang="en-GB" sz="1600" b="0" cap="none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ist die wahre (Private) bewertung des öffentlichen gutes.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individuum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muss 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sz="1600" b="0" cap="none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einheiten des privaten gutes aufgeben, wenn das öffentliche gut bereitgestellt wird.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Daher ist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GB" sz="1600" b="0" cap="none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=</a:t>
            </a:r>
            <a:r>
              <a:rPr lang="en-GB" sz="1600" b="0" cap="none" dirty="0">
                <a:latin typeface="Arial" panose="020B0604020202020204" pitchFamily="34" charset="0"/>
                <a:cs typeface="Arial" panose="020B0604020202020204" pitchFamily="34" charset="0"/>
              </a:rPr>
              <a:t> v</a:t>
            </a:r>
            <a:r>
              <a:rPr lang="en-GB" sz="1600" b="0" cap="none" baseline="-25000" dirty="0">
                <a:latin typeface="Arial" panose="020B0604020202020204" pitchFamily="34" charset="0"/>
                <a:cs typeface="Arial" panose="020B0604020202020204" pitchFamily="34" charset="0"/>
              </a:rPr>
              <a:t>i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– </a:t>
            </a:r>
            <a:r>
              <a:rPr lang="en-GB" sz="1600" b="0" cap="none" dirty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sz="1600" b="0" cap="none" baseline="-25000" dirty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der nettonutzen für Individuum </a:t>
            </a:r>
            <a:r>
              <a:rPr lang="en-GB" sz="1600" b="0" cap="none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= 1, 2, …, n. </a:t>
            </a:r>
            <a:endParaRPr lang="en-GB" sz="1600" b="0" dirty="0" smtClean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Bereitstellung des öffentlichen gutes ist eine pareto-</a:t>
            </a:r>
            <a:r>
              <a:rPr lang="en-GB" sz="1600" b="0" dirty="0" err="1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verbesserung</a:t>
            </a: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wenn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17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6" name="Objek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263171614"/>
              </p:ext>
            </p:extLst>
          </p:nvPr>
        </p:nvGraphicFramePr>
        <p:xfrm>
          <a:off x="3647719" y="5447211"/>
          <a:ext cx="2478909" cy="62701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3347" name="Equation" r:id="rId3" imgW="4295887" imgH="1076371" progId="Equation">
                  <p:embed/>
                </p:oleObj>
              </mc:Choice>
              <mc:Fallback>
                <p:oleObj name="Equation" r:id="rId3" imgW="4295887" imgH="1076371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647719" y="5447211"/>
                        <a:ext cx="2478909" cy="62701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558805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26820" y="808536"/>
            <a:ext cx="8695857" cy="357655"/>
          </a:xfrm>
        </p:spPr>
        <p:txBody>
          <a:bodyPr/>
          <a:lstStyle/>
          <a:p>
            <a:r>
              <a:rPr lang="en-GB" dirty="0" smtClean="0"/>
              <a:t>Der </a:t>
            </a:r>
            <a:r>
              <a:rPr lang="en-GB" dirty="0" err="1" smtClean="0"/>
              <a:t>vickrey</a:t>
            </a:r>
            <a:r>
              <a:rPr lang="en-GB" dirty="0" smtClean="0"/>
              <a:t>-groves-</a:t>
            </a:r>
            <a:r>
              <a:rPr lang="en-GB" dirty="0" err="1" smtClean="0"/>
              <a:t>clarke</a:t>
            </a:r>
            <a:r>
              <a:rPr lang="en-GB" dirty="0" smtClean="0"/>
              <a:t> mechanismus 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840072" y="1470991"/>
            <a:ext cx="8697417" cy="4663524"/>
          </a:xfrm>
        </p:spPr>
        <p:txBody>
          <a:bodyPr/>
          <a:lstStyle/>
          <a:p>
            <a:r>
              <a:rPr lang="en-GB" b="0" dirty="0" smtClean="0"/>
              <a:t/>
            </a:r>
            <a:br>
              <a:rPr lang="en-GB" b="0" dirty="0" smtClean="0"/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Wenn 			und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Oder			und</a:t>
            </a:r>
          </a:p>
          <a:p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dann ist individuum 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eine schlüsselakteurin, d. h. sie ändert die Entscheidung.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Welchen schaden fügt die schlüsselakteuren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allen anderen zu?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Wenn 		    dann ist der verlust                    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wenn		     dann ist der Verlust                 . 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18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6" name="Objek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0687648"/>
              </p:ext>
            </p:extLst>
          </p:nvPr>
        </p:nvGraphicFramePr>
        <p:xfrm>
          <a:off x="2027583" y="1470025"/>
          <a:ext cx="904529" cy="72362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590" name="Equation" r:id="rId3" imgW="1438297" imgH="1152359" progId="Equation">
                  <p:embed/>
                </p:oleObj>
              </mc:Choice>
              <mc:Fallback>
                <p:oleObj name="Equation" r:id="rId3" imgW="1438297" imgH="1152359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027583" y="1470025"/>
                        <a:ext cx="904529" cy="723624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78079186"/>
              </p:ext>
            </p:extLst>
          </p:nvPr>
        </p:nvGraphicFramePr>
        <p:xfrm>
          <a:off x="4452730" y="1432409"/>
          <a:ext cx="1536423" cy="7478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591" name="Equation" r:id="rId5" imgW="2381384" imgH="1152359" progId="Equation">
                  <p:embed/>
                </p:oleObj>
              </mc:Choice>
              <mc:Fallback>
                <p:oleObj name="Equation" r:id="rId5" imgW="2381384" imgH="1152359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452730" y="1432409"/>
                        <a:ext cx="1536423" cy="74788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03808589"/>
              </p:ext>
            </p:extLst>
          </p:nvPr>
        </p:nvGraphicFramePr>
        <p:xfrm>
          <a:off x="2066959" y="2495005"/>
          <a:ext cx="847509" cy="67800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592" name="Equation" r:id="rId7" imgW="1438297" imgH="1152359" progId="Equation">
                  <p:embed/>
                </p:oleObj>
              </mc:Choice>
              <mc:Fallback>
                <p:oleObj name="Equation" r:id="rId7" imgW="1438297" imgH="1152359" progId="Equation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066959" y="2495005"/>
                        <a:ext cx="847509" cy="67800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k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87113220"/>
              </p:ext>
            </p:extLst>
          </p:nvPr>
        </p:nvGraphicFramePr>
        <p:xfrm>
          <a:off x="4465982" y="2449135"/>
          <a:ext cx="1446627" cy="7041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593" name="Equation" r:id="rId9" imgW="2381384" imgH="1152359" progId="Equation">
                  <p:embed/>
                </p:oleObj>
              </mc:Choice>
              <mc:Fallback>
                <p:oleObj name="Equation" r:id="rId9" imgW="2381384" imgH="1152359" progId="Equation">
                  <p:embed/>
                  <p:pic>
                    <p:nvPicPr>
                      <p:cNvPr id="0" name="Object 5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0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465982" y="2449135"/>
                        <a:ext cx="1446627" cy="70417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0" name="Objekt 9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287367354"/>
              </p:ext>
            </p:extLst>
          </p:nvPr>
        </p:nvGraphicFramePr>
        <p:xfrm>
          <a:off x="1706841" y="4498675"/>
          <a:ext cx="952870" cy="70696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594" name="Equation" r:id="rId11" imgW="1552687" imgH="1152359" progId="Equation">
                  <p:embed/>
                </p:oleObj>
              </mc:Choice>
              <mc:Fallback>
                <p:oleObj name="Equation" r:id="rId11" imgW="1552687" imgH="1152359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2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706841" y="4498675"/>
                        <a:ext cx="952870" cy="70696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1" name="Objekt 10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25323606"/>
              </p:ext>
            </p:extLst>
          </p:nvPr>
        </p:nvGraphicFramePr>
        <p:xfrm>
          <a:off x="5723655" y="4535463"/>
          <a:ext cx="990426" cy="66999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595" name="Equation" r:id="rId13" imgW="1705087" imgH="1152359" progId="Equation">
                  <p:embed/>
                </p:oleObj>
              </mc:Choice>
              <mc:Fallback>
                <p:oleObj name="Equation" r:id="rId13" imgW="1705087" imgH="1152359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723655" y="4535463"/>
                        <a:ext cx="990426" cy="669994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2" name="Objek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302923486"/>
              </p:ext>
            </p:extLst>
          </p:nvPr>
        </p:nvGraphicFramePr>
        <p:xfrm>
          <a:off x="1772761" y="5336840"/>
          <a:ext cx="906049" cy="61540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596" name="Equation" r:id="rId15" imgW="1552687" imgH="1152359" progId="Equation">
                  <p:embed/>
                </p:oleObj>
              </mc:Choice>
              <mc:Fallback>
                <p:oleObj name="Equation" r:id="rId15" imgW="1552687" imgH="1152359" progId="Equation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772761" y="5336840"/>
                        <a:ext cx="906049" cy="61540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Objekt 1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04124170"/>
              </p:ext>
            </p:extLst>
          </p:nvPr>
        </p:nvGraphicFramePr>
        <p:xfrm>
          <a:off x="5772957" y="5284209"/>
          <a:ext cx="860455" cy="6891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4597" name="Equation" r:id="rId17" imgW="1438297" imgH="1152359" progId="Equation">
                  <p:embed/>
                </p:oleObj>
              </mc:Choice>
              <mc:Fallback>
                <p:oleObj name="Equation" r:id="rId17" imgW="1438297" imgH="1152359" progId="Equation">
                  <p:embed/>
                  <p:pic>
                    <p:nvPicPr>
                      <p:cNvPr id="0" name="Object 5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772957" y="5284209"/>
                        <a:ext cx="860455" cy="68911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3703271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63242" y="596313"/>
            <a:ext cx="8695857" cy="331151"/>
          </a:xfrm>
        </p:spPr>
        <p:txBody>
          <a:bodyPr/>
          <a:lstStyle/>
          <a:p>
            <a:r>
              <a:rPr lang="en-GB" dirty="0" smtClean="0"/>
              <a:t>Ein besteuerungsschema nach dem VCG-Mechanismus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7063" y="927464"/>
            <a:ext cx="8697417" cy="5499840"/>
          </a:xfrm>
        </p:spPr>
        <p:txBody>
          <a:bodyPr/>
          <a:lstStyle/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Um effizienz zu erzielen, muss die Schlüsselakteurin die  (den) vollen Kosten (nutzen) ihrer aktionen übernehmen. Durch den VCG-mechanismus wird das in einer form erreicht, bei dem alle Akteure ihre wahren bewertungen angeben.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Jedem Akteur werden kosten von 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sz="1600" b="0" cap="none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zugeteilt und jeder akteur gibt seine nettonutzen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GB" sz="1600" b="0" cap="none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für das öffentliche gut an.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Das öffentliche gut wird nur bereitgestellt, wenn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Eine Schlüsselakteurin</a:t>
            </a:r>
            <a:r>
              <a:rPr lang="en-GB" sz="1600" b="0" cap="none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, die das Ergebnis von Bereitstellung zu nicht-bereitstellung ändert, zahlt eine steuer von </a:t>
            </a:r>
          </a:p>
          <a:p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Eine Schlüsselakteurin</a:t>
            </a:r>
            <a:r>
              <a:rPr lang="en-GB" sz="1600" b="0" cap="none" dirty="0">
                <a:latin typeface="Arial" panose="020B0604020202020204" pitchFamily="34" charset="0"/>
                <a:cs typeface="Arial" panose="020B0604020202020204" pitchFamily="34" charset="0"/>
              </a:rPr>
              <a:t> j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 , die das Ergebnis von nicht-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Bereitstellung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zu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bereitstellung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ändert, zahlt eine steuer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von  </a:t>
            </a:r>
          </a:p>
          <a:p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Die steuer fließt einem akteur außerhalb des marktes zu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!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19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359534219"/>
              </p:ext>
            </p:extLst>
          </p:nvPr>
        </p:nvGraphicFramePr>
        <p:xfrm>
          <a:off x="7328262" y="2732976"/>
          <a:ext cx="896946" cy="64879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5455" name="Formel" r:id="rId3" imgW="596880" imgH="431640" progId="Equation.3">
                  <p:embed/>
                </p:oleObj>
              </mc:Choice>
              <mc:Fallback>
                <p:oleObj name="Formel" r:id="rId3" imgW="596880" imgH="431640" progId="Equation.3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328262" y="2732976"/>
                        <a:ext cx="896946" cy="64879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183967948"/>
              </p:ext>
            </p:extLst>
          </p:nvPr>
        </p:nvGraphicFramePr>
        <p:xfrm>
          <a:off x="4212109" y="4019735"/>
          <a:ext cx="505100" cy="65449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5456" name="Equation" r:id="rId5" imgW="876390" imgH="1143040" progId="Equation">
                  <p:embed/>
                </p:oleObj>
              </mc:Choice>
              <mc:Fallback>
                <p:oleObj name="Equation" r:id="rId5" imgW="876390" imgH="1143040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212109" y="4019735"/>
                        <a:ext cx="505100" cy="654496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k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895149358"/>
              </p:ext>
            </p:extLst>
          </p:nvPr>
        </p:nvGraphicFramePr>
        <p:xfrm>
          <a:off x="4082792" y="5280056"/>
          <a:ext cx="703333" cy="71106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5457" name="Equation" r:id="rId7" imgW="1123816" imgH="1143040" progId="Equation">
                  <p:embed/>
                </p:oleObj>
              </mc:Choice>
              <mc:Fallback>
                <p:oleObj name="Equation" r:id="rId7" imgW="1123816" imgH="1143040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082792" y="5280056"/>
                        <a:ext cx="703333" cy="71106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525014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73811" y="1325371"/>
            <a:ext cx="8695857" cy="344403"/>
          </a:xfrm>
        </p:spPr>
        <p:txBody>
          <a:bodyPr/>
          <a:lstStyle/>
          <a:p>
            <a:r>
              <a:rPr lang="de-DE" dirty="0" smtClean="0"/>
              <a:t>Öffentliche Güter – Definition und beispiele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47306" y="1987825"/>
            <a:ext cx="8697417" cy="4187687"/>
          </a:xfrm>
        </p:spPr>
        <p:txBody>
          <a:bodyPr/>
          <a:lstStyle/>
          <a:p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Öffentliche Güter unterliegen weder dem ausschluss- noch dem </a:t>
            </a:r>
            <a:r>
              <a:rPr lang="de-DE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KonkurrenzPrinzip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Nicht-Ausschließbarkeit: alle konsumenten können das gut konsumieren. </a:t>
            </a:r>
          </a:p>
          <a:p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Nicht-konkurrenz (nicht-rivalität): jeder konsument kann das gesamte gut konsumieren.</a:t>
            </a:r>
          </a:p>
          <a:p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Beispiele:</a:t>
            </a:r>
          </a:p>
          <a:p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- radio- 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und fernsehprogramme</a:t>
            </a:r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- Landesverteidigung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- öffentliche 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straßen</a:t>
            </a:r>
            <a:b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- </a:t>
            </a:r>
            <a:r>
              <a:rPr lang="de-DE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nationalparks</a:t>
            </a:r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- </a:t>
            </a:r>
            <a:r>
              <a:rPr lang="de-DE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verminderung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luftverschmutzung </a:t>
            </a:r>
            <a:endParaRPr lang="de-DE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2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053452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47306" y="1046318"/>
            <a:ext cx="8695857" cy="317899"/>
          </a:xfrm>
        </p:spPr>
        <p:txBody>
          <a:bodyPr/>
          <a:lstStyle/>
          <a:p>
            <a:r>
              <a:rPr lang="en-GB" dirty="0" smtClean="0"/>
              <a:t>besteuerung </a:t>
            </a:r>
            <a:r>
              <a:rPr lang="en-GB" dirty="0"/>
              <a:t>nach dem </a:t>
            </a:r>
            <a:r>
              <a:rPr lang="en-GB" dirty="0" smtClean="0"/>
              <a:t>VCG-Mechanismus: Ein beispiel (1) 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7063" y="1711234"/>
            <a:ext cx="8697417" cy="4489542"/>
          </a:xfrm>
        </p:spPr>
        <p:txBody>
          <a:bodyPr/>
          <a:lstStyle/>
          <a:p>
            <a:r>
              <a:rPr lang="en-GB" b="0" dirty="0"/>
              <a:t/>
            </a:r>
            <a:br>
              <a:rPr lang="en-GB" b="0" dirty="0"/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GEGEBEN SEIEN 3 Personen, a, b und c, mit bewertungen für das öffentliche gut: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	A: €40;    B: €50;    C: €110.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DIE Kosten der bereitstellung des gutes BETRAGEN €180.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 €180 &lt; €40 + €50 + €110, ist die bereitstellung des gutes 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effizient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Wir teilen die kosten gleichmäßig auf, d. h. </a:t>
            </a:r>
            <a:r>
              <a:rPr lang="en-GB" sz="1600" b="0" cap="none" dirty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sz="1600" b="0" cap="none" baseline="-25000" dirty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= € 60,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= 1, 2, 3.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B und c’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nettonutzen addieren sich zu €(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50 – 60) +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€(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110 – 60) =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€40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&gt; 0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A, b und C’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s NETTONUTZEN ERGEBEN IN SUMME €(40 – 60) + €40 = €20 &gt; 0. </a:t>
            </a:r>
          </a:p>
          <a:p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A IST DAHER KEIN SCHLÜSSELAKTEUR. </a:t>
            </a:r>
            <a:endParaRPr lang="en-GB" sz="1600" b="0" cap="non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20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6925000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besteuerung </a:t>
            </a:r>
            <a:r>
              <a:rPr lang="en-GB" dirty="0"/>
              <a:t>nach dem VCG-Mechanismus: Ein beispiel </a:t>
            </a:r>
            <a:r>
              <a:rPr lang="en-GB" dirty="0" smtClean="0"/>
              <a:t>(2) 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Wenn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GB" sz="1600" b="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&gt; - €20, dann wird die bereitstellung des gutes und ein verlust von €20 für a wahrscheinlicher.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A kann die bereitstellung verhindern und wird dadurch zum schlüsselakteur, wenn er </a:t>
            </a:r>
            <a:r>
              <a:rPr lang="en-GB" sz="1600" b="0" cap="none" dirty="0" err="1">
                <a:latin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GB" sz="1600" b="0" baseline="-25000" dirty="0" err="1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&gt;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-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€40 angibt.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Dann zahlt er eine 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Vcg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-Steuer von - €10 + €50 = €40.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Sein nettonutzen ist dann - €20 – €40 = - €60 &lt; - €20.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Es ist für A also am besten, die wahre bewertung anzugeben.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21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459965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73810" y="836555"/>
            <a:ext cx="8695857" cy="331151"/>
          </a:xfrm>
        </p:spPr>
        <p:txBody>
          <a:bodyPr/>
          <a:lstStyle/>
          <a:p>
            <a:r>
              <a:rPr lang="en-GB" dirty="0"/>
              <a:t>besteuerung nach dem VCG-Mechanismus: Ein beispiel </a:t>
            </a:r>
            <a:r>
              <a:rPr lang="en-GB" dirty="0" smtClean="0"/>
              <a:t>(3) 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34054" y="1541417"/>
            <a:ext cx="8697417" cy="4475071"/>
          </a:xfrm>
        </p:spPr>
        <p:txBody>
          <a:bodyPr/>
          <a:lstStyle/>
          <a:p>
            <a:pPr lvl="0"/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und c’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nettonutzen addieren sich zu </a:t>
            </a: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€(40 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60) + </a:t>
            </a: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€(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110 – 60) = </a:t>
            </a: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€30 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 0. </a:t>
            </a:r>
          </a:p>
          <a:p>
            <a:pPr lvl="0"/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A, b und C’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NETTONUTZEN ERGEBEN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 SUMME 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€(50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60) + 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€30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€20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 0. </a:t>
            </a:r>
          </a:p>
          <a:p>
            <a:pPr lvl="0"/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IST DAHER KEIN SCHLÜSSELAKTEUR. </a:t>
            </a:r>
          </a:p>
          <a:p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Wenn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GB" sz="1600" b="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&gt; -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10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, dann wird die bereitstellung des gutes und ein verlust von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€10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für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b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wahrscheinlicher.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b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kann die bereitstellung verhindern und wird dadurch zum schlüsselakteur, wenn er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GB" sz="1600" b="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&lt; - €30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angibt. </a:t>
            </a:r>
          </a:p>
          <a:p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Dann zahlt er eine </a:t>
            </a:r>
            <a:r>
              <a:rPr lang="en-GB" sz="1600" b="0" dirty="0" err="1">
                <a:latin typeface="Arial" panose="020B0604020202020204" pitchFamily="34" charset="0"/>
                <a:cs typeface="Arial" panose="020B0604020202020204" pitchFamily="34" charset="0"/>
              </a:rPr>
              <a:t>Vcg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-Steuer von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- €20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+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€50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=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€30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Sein nettonutzen ist dann -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€10 – €30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= -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€40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&lt; -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€10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Es ist für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b 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also am besten, die wahre bewertung anzugeben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22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213189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00694" y="901112"/>
            <a:ext cx="8695857" cy="331151"/>
          </a:xfrm>
        </p:spPr>
        <p:txBody>
          <a:bodyPr/>
          <a:lstStyle/>
          <a:p>
            <a:r>
              <a:rPr lang="en-GB" dirty="0"/>
              <a:t>besteuerung nach dem VCG-Mechanismus: Ein beispiel </a:t>
            </a:r>
            <a:r>
              <a:rPr lang="en-GB" dirty="0" smtClean="0"/>
              <a:t>(4) 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7063" y="1410789"/>
            <a:ext cx="8697417" cy="4963885"/>
          </a:xfrm>
        </p:spPr>
        <p:txBody>
          <a:bodyPr/>
          <a:lstStyle/>
          <a:p>
            <a:pPr lvl="0"/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und </a:t>
            </a: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b’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nettonutzen addieren sich zu </a:t>
            </a: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€(40 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60) + </a:t>
            </a: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€(50 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60) = </a:t>
            </a:r>
            <a:r>
              <a:rPr lang="en-GB" sz="1600" b="0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- €30 &lt; </a:t>
            </a:r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0. </a:t>
            </a:r>
          </a:p>
          <a:p>
            <a:pPr lvl="0"/>
            <a:r>
              <a:rPr lang="en-GB" sz="1600" b="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A, b und C’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NETTONUTZEN ERGEBEN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 SUMME 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€(110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60) 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– €30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= 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€20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 0. </a:t>
            </a:r>
          </a:p>
          <a:p>
            <a:pPr lvl="0"/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 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IST DAHER </a:t>
            </a:r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DER SCHLÜSSELAKTEUR</a:t>
            </a:r>
            <a:r>
              <a:rPr lang="en-GB" sz="1600" b="0" cap="none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endParaRPr lang="en-GB" sz="1600" b="0" cap="none" dirty="0" smtClean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/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EINE BEWERTUNG VON GRÖßER ALS €50 FÜHRT ZU KEINER ÄNDERUNG. C BLEIBT SCHLÜSSELAKTEUR UND MUSS EINE VCG-STEUER VON €30 ZAHLEN.</a:t>
            </a:r>
          </a:p>
          <a:p>
            <a:pPr lvl="0"/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EINE BEWERTUNG VON KLEINER ALS €50 REDUZIERT DIE WAHRSCHEINLICHKEIT, DASS DAS GUT BEREITGESTELLT WIRD UND FÜHRT ZU EINEM VERLUST FÜR C VON €110 – €60 = €50. </a:t>
            </a:r>
          </a:p>
          <a:p>
            <a:pPr lvl="0"/>
            <a:r>
              <a:rPr lang="en-GB" sz="1600" b="0" cap="none" dirty="0" smtClean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 IST FÜR C DAHER AM BESTEN, SEINE WAHRE BEWERTUNG ANZUGEBEN.</a:t>
            </a:r>
            <a:endParaRPr lang="en-GB" sz="1600" b="0" cap="none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VCG-MECHANISMUS FÜHRT ZU EFFIZIENTEM ANGEBOT DES ÖFFENTLICHEN GUTES, VERURSACHT JEDOCH INEFFIZIENZ DURCH REDUKTION DES PRIVATEN KONSUMS DEr SCHLÜSSELAKTEURe.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23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752158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7063" y="1497649"/>
            <a:ext cx="8695857" cy="317899"/>
          </a:xfrm>
        </p:spPr>
        <p:txBody>
          <a:bodyPr/>
          <a:lstStyle/>
          <a:p>
            <a:r>
              <a:rPr lang="de-DE" dirty="0" smtClean="0"/>
              <a:t>Vorbehaltspreis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DE" b="0" dirty="0" smtClean="0"/>
          </a:p>
          <a:p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konsument hat ein anfangsvermögen </a:t>
            </a:r>
            <a:r>
              <a:rPr lang="de-DE" sz="1600" b="0" i="1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w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nutzen ohne öffentliches gut sei </a:t>
            </a:r>
          </a:p>
          <a:p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nutzen mit dem öffentlichem gut ist  </a:t>
            </a:r>
          </a:p>
          <a:p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vorbehaltspreis, </a:t>
            </a:r>
            <a:r>
              <a:rPr lang="de-DE" sz="1600" b="0" i="1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, ist die maximale zahlungsbereitschaft eines konsumenten und definiert als  </a:t>
            </a:r>
          </a:p>
          <a:p>
            <a:endParaRPr lang="de-DE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3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122073311"/>
              </p:ext>
            </p:extLst>
          </p:nvPr>
        </p:nvGraphicFramePr>
        <p:xfrm>
          <a:off x="5832662" y="3192155"/>
          <a:ext cx="973621" cy="28093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81" name="Equation" r:id="rId3" imgW="1342913" imgH="371336" progId="Equation">
                  <p:embed/>
                </p:oleObj>
              </mc:Choice>
              <mc:Fallback>
                <p:oleObj name="Equation" r:id="rId3" imgW="1342913" imgH="371336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832662" y="3192155"/>
                        <a:ext cx="973621" cy="28093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049478810"/>
              </p:ext>
            </p:extLst>
          </p:nvPr>
        </p:nvGraphicFramePr>
        <p:xfrm>
          <a:off x="5902517" y="3713579"/>
          <a:ext cx="1305891" cy="2685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82" name="Equation" r:id="rId5" imgW="1952513" imgH="390691" progId="Equation">
                  <p:embed/>
                </p:oleObj>
              </mc:Choice>
              <mc:Fallback>
                <p:oleObj name="Equation" r:id="rId5" imgW="1952513" imgH="390691" progId="Equation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902517" y="3713579"/>
                        <a:ext cx="1305891" cy="2685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k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13086005"/>
              </p:ext>
            </p:extLst>
          </p:nvPr>
        </p:nvGraphicFramePr>
        <p:xfrm>
          <a:off x="3612226" y="4911634"/>
          <a:ext cx="2218542" cy="26125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83" name="Equation" r:id="rId7" imgW="3524205" imgH="371336" progId="Equation">
                  <p:embed/>
                </p:oleObj>
              </mc:Choice>
              <mc:Fallback>
                <p:oleObj name="Equation" r:id="rId7" imgW="3524205" imgH="371336" progId="Equation">
                  <p:embed/>
                  <p:pic>
                    <p:nvPicPr>
                      <p:cNvPr id="0" name="Object 5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612226" y="4911634"/>
                        <a:ext cx="2218542" cy="26125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685259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62349" y="1250513"/>
            <a:ext cx="8695857" cy="355865"/>
          </a:xfrm>
        </p:spPr>
        <p:txBody>
          <a:bodyPr/>
          <a:lstStyle/>
          <a:p>
            <a:r>
              <a:rPr lang="de-DE" dirty="0" smtClean="0"/>
              <a:t>Vorbehaltspreis – ein </a:t>
            </a:r>
            <a:r>
              <a:rPr lang="de-DE" dirty="0" err="1" smtClean="0"/>
              <a:t>beispiel</a:t>
            </a:r>
            <a:r>
              <a:rPr lang="de-DE" dirty="0" smtClean="0"/>
              <a:t> 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>Der nutzen des konsumenten sei gegeben </a:t>
            </a: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durch</a:t>
            </a:r>
          </a:p>
          <a:p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</a:t>
            </a:r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>nutzen ohne gut 2 ist </a:t>
            </a:r>
          </a:p>
          <a:p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>der nutzen mit einer einheit des gutes 2 zum preis </a:t>
            </a:r>
            <a:r>
              <a:rPr lang="de-DE" sz="1600" b="0" i="1" cap="none" dirty="0">
                <a:latin typeface="Arial" panose="020B0604020202020204" pitchFamily="34" charset="0"/>
                <a:cs typeface="Arial" panose="020B0604020202020204" pitchFamily="34" charset="0"/>
              </a:rPr>
              <a:t>p</a:t>
            </a:r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> ist </a:t>
            </a:r>
          </a:p>
          <a:p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de-DE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</a:t>
            </a:r>
            <a:r>
              <a:rPr lang="de-DE" sz="1600" b="0" dirty="0">
                <a:latin typeface="Arial" panose="020B0604020202020204" pitchFamily="34" charset="0"/>
                <a:cs typeface="Arial" panose="020B0604020202020204" pitchFamily="34" charset="0"/>
              </a:rPr>
              <a:t>vorbehaltspreis ist dann </a:t>
            </a:r>
          </a:p>
          <a:p>
            <a:endParaRPr lang="de-DE" sz="1600" b="0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4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6" name="Objek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866580619"/>
              </p:ext>
            </p:extLst>
          </p:nvPr>
        </p:nvGraphicFramePr>
        <p:xfrm>
          <a:off x="4255000" y="2474504"/>
          <a:ext cx="2449512" cy="2968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6466" name="Equation" r:id="rId3" imgW="3848010" imgH="438004" progId="Equation">
                  <p:embed/>
                </p:oleObj>
              </mc:Choice>
              <mc:Fallback>
                <p:oleObj name="Equation" r:id="rId3" imgW="3848010" imgH="438004" progId="Equation">
                  <p:embed/>
                  <p:pic>
                    <p:nvPicPr>
                      <p:cNvPr id="0" name="Objekt 6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255000" y="2474504"/>
                        <a:ext cx="2449512" cy="29686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213041392"/>
              </p:ext>
            </p:extLst>
          </p:nvPr>
        </p:nvGraphicFramePr>
        <p:xfrm>
          <a:off x="4178140" y="2913017"/>
          <a:ext cx="2482647" cy="60774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6467" name="Equation" r:id="rId5" imgW="4229190" imgH="1009703" progId="Equation">
                  <p:embed/>
                </p:oleObj>
              </mc:Choice>
              <mc:Fallback>
                <p:oleObj name="Equation" r:id="rId5" imgW="4229190" imgH="1009703" progId="Equation">
                  <p:embed/>
                  <p:pic>
                    <p:nvPicPr>
                      <p:cNvPr id="0" name="Objekt 7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178140" y="2913017"/>
                        <a:ext cx="2482647" cy="607741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781277694"/>
              </p:ext>
            </p:extLst>
          </p:nvPr>
        </p:nvGraphicFramePr>
        <p:xfrm>
          <a:off x="2835003" y="4045494"/>
          <a:ext cx="3606800" cy="5889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6468" name="Formel" r:id="rId7" imgW="6343784" imgH="1009703" progId="Equation.3">
                  <p:embed/>
                </p:oleObj>
              </mc:Choice>
              <mc:Fallback>
                <p:oleObj name="Formel" r:id="rId7" imgW="6343784" imgH="1009703" progId="Equation.3">
                  <p:embed/>
                  <p:pic>
                    <p:nvPicPr>
                      <p:cNvPr id="0" name="Objekt 8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835003" y="4045494"/>
                        <a:ext cx="3606800" cy="58896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k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17155789"/>
              </p:ext>
            </p:extLst>
          </p:nvPr>
        </p:nvGraphicFramePr>
        <p:xfrm>
          <a:off x="3164568" y="5019358"/>
          <a:ext cx="2254250" cy="5953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6469" name="Equation" r:id="rId9" imgW="3905384" imgH="1009703" progId="Equation">
                  <p:embed/>
                </p:oleObj>
              </mc:Choice>
              <mc:Fallback>
                <p:oleObj name="Equation" r:id="rId9" imgW="3905384" imgH="1009703" progId="Equation">
                  <p:embed/>
                  <p:pic>
                    <p:nvPicPr>
                      <p:cNvPr id="0" name="Objekt 9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0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164568" y="5019358"/>
                        <a:ext cx="2254250" cy="595312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41461571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7063" y="798089"/>
            <a:ext cx="8926780" cy="287418"/>
          </a:xfrm>
        </p:spPr>
        <p:txBody>
          <a:bodyPr/>
          <a:lstStyle/>
          <a:p>
            <a:r>
              <a:rPr lang="en-GB" dirty="0" err="1" smtClean="0"/>
              <a:t>Wann</a:t>
            </a:r>
            <a:r>
              <a:rPr lang="en-GB" dirty="0" smtClean="0"/>
              <a:t> soll ein </a:t>
            </a:r>
            <a:r>
              <a:rPr lang="en-GB" dirty="0" err="1" smtClean="0"/>
              <a:t>öffentliches</a:t>
            </a:r>
            <a:r>
              <a:rPr lang="en-GB" dirty="0" smtClean="0"/>
              <a:t> gut zur verfügung </a:t>
            </a:r>
            <a:r>
              <a:rPr lang="en-GB" dirty="0" err="1" smtClean="0"/>
              <a:t>gestellt</a:t>
            </a:r>
            <a:r>
              <a:rPr lang="en-GB" dirty="0" smtClean="0"/>
              <a:t> werden?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7063" y="1345473"/>
            <a:ext cx="8697417" cy="4855303"/>
          </a:xfrm>
        </p:spPr>
        <p:txBody>
          <a:bodyPr/>
          <a:lstStyle/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Eine einheit des öffentlichen gutes – z. b. fernsehgerät</a:t>
            </a:r>
            <a:r>
              <a:rPr lang="en-GB" sz="1600" b="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– koste 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Es gibt zwei konsumentinnen, a und b, die beim kauf des öffentlichen gutes bereit sind,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GB" sz="1600" b="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und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GB" sz="1600" b="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zu zahlen.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Zur bereitstellung des gutes muss gelten 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GB" sz="1600" b="0" cap="none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+ </a:t>
            </a:r>
            <a:r>
              <a:rPr lang="en-GB" sz="1600" b="0" cap="none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  <a:r>
              <a:rPr lang="en-GB" sz="1600" b="0" cap="none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u="sng" dirty="0" smtClean="0">
                <a:latin typeface="Arial" panose="020B0604020202020204" pitchFamily="34" charset="0"/>
                <a:cs typeface="Arial" panose="020B0604020202020204" pitchFamily="34" charset="0"/>
              </a:rPr>
              <a:t>&gt;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cap="none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Rationalität der zahlungen erfordert, dass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				Und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Das impliziert, dass 		und    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Eine pareto-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verbesserung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durch bereitstellung des öffentlichen gutes ist gegeben, wenn </a:t>
            </a:r>
            <a:b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					und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Daher ist 		eine hinreichende bedingung zur bereitstellung des öffentlichen gutes. 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5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>
          <a:xfrm>
            <a:off x="729394" y="6554740"/>
            <a:ext cx="8595268" cy="186679"/>
          </a:xfrm>
        </p:spPr>
        <p:txBody>
          <a:bodyPr/>
          <a:lstStyle/>
          <a:p>
            <a:r>
              <a:rPr lang="de-DE" dirty="0" err="1" smtClean="0"/>
              <a:t>Varian</a:t>
            </a:r>
            <a:r>
              <a:rPr lang="de-DE" dirty="0" smtClean="0"/>
              <a:t>: Grundzüge der Mikroökonomik 9. A. De </a:t>
            </a:r>
            <a:r>
              <a:rPr lang="de-DE" dirty="0" err="1" smtClean="0"/>
              <a:t>Gruyter</a:t>
            </a:r>
            <a:r>
              <a:rPr lang="de-DE" dirty="0" smtClean="0"/>
              <a:t> Oldenbourg 2016. ISBN 978-3-11-044093-5</a:t>
            </a:r>
            <a:endParaRPr lang="de-DE" dirty="0"/>
          </a:p>
        </p:txBody>
      </p:sp>
      <p:graphicFrame>
        <p:nvGraphicFramePr>
          <p:cNvPr id="6" name="Objek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920484808"/>
              </p:ext>
            </p:extLst>
          </p:nvPr>
        </p:nvGraphicFramePr>
        <p:xfrm>
          <a:off x="1162594" y="3644915"/>
          <a:ext cx="2947141" cy="29655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414" name="Equation" r:id="rId3" imgW="4933816" imgH="447682" progId="Equation">
                  <p:embed/>
                </p:oleObj>
              </mc:Choice>
              <mc:Fallback>
                <p:oleObj name="Equation" r:id="rId3" imgW="4933816" imgH="447682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162594" y="3644915"/>
                        <a:ext cx="2947141" cy="29655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506693754"/>
              </p:ext>
            </p:extLst>
          </p:nvPr>
        </p:nvGraphicFramePr>
        <p:xfrm>
          <a:off x="5211509" y="3662327"/>
          <a:ext cx="2975321" cy="28743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415" name="Equation" r:id="rId5" imgW="4848113" imgH="447682" progId="Equation">
                  <p:embed/>
                </p:oleObj>
              </mc:Choice>
              <mc:Fallback>
                <p:oleObj name="Equation" r:id="rId5" imgW="4848113" imgH="447682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211509" y="3662327"/>
                        <a:ext cx="2975321" cy="28743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36824643"/>
              </p:ext>
            </p:extLst>
          </p:nvPr>
        </p:nvGraphicFramePr>
        <p:xfrm>
          <a:off x="3392183" y="4153987"/>
          <a:ext cx="833541" cy="27299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416" name="Equation" r:id="rId7" imgW="1342913" imgH="447682" progId="Equation">
                  <p:embed/>
                </p:oleObj>
              </mc:Choice>
              <mc:Fallback>
                <p:oleObj name="Equation" r:id="rId7" imgW="1342913" imgH="447682" progId="Equation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392183" y="4153987"/>
                        <a:ext cx="833541" cy="27299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k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593702040"/>
              </p:ext>
            </p:extLst>
          </p:nvPr>
        </p:nvGraphicFramePr>
        <p:xfrm>
          <a:off x="5287476" y="4138180"/>
          <a:ext cx="899641" cy="34124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417" name="Equation" r:id="rId9" imgW="1457303" imgH="543025" progId="Equation">
                  <p:embed/>
                </p:oleObj>
              </mc:Choice>
              <mc:Fallback>
                <p:oleObj name="Equation" r:id="rId9" imgW="1457303" imgH="543025" progId="Equation">
                  <p:embed/>
                  <p:pic>
                    <p:nvPicPr>
                      <p:cNvPr id="0" name="Object 5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0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287476" y="4138180"/>
                        <a:ext cx="899641" cy="34124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0" name="Objekt 9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00037199"/>
              </p:ext>
            </p:extLst>
          </p:nvPr>
        </p:nvGraphicFramePr>
        <p:xfrm>
          <a:off x="2412272" y="5209298"/>
          <a:ext cx="2832653" cy="26873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418" name="Equation" r:id="rId11" imgW="4933816" imgH="447682" progId="Equation">
                  <p:embed/>
                </p:oleObj>
              </mc:Choice>
              <mc:Fallback>
                <p:oleObj name="Equation" r:id="rId11" imgW="4933816" imgH="447682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2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412272" y="5209298"/>
                        <a:ext cx="2832653" cy="26873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1" name="Objekt 10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36726722"/>
              </p:ext>
            </p:extLst>
          </p:nvPr>
        </p:nvGraphicFramePr>
        <p:xfrm>
          <a:off x="5966828" y="5165502"/>
          <a:ext cx="2993839" cy="2938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419" name="Equation" r:id="rId13" imgW="4772092" imgH="447682" progId="Equation">
                  <p:embed/>
                </p:oleObj>
              </mc:Choice>
              <mc:Fallback>
                <p:oleObj name="Equation" r:id="rId13" imgW="4772092" imgH="447682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966828" y="5165502"/>
                        <a:ext cx="2993839" cy="29382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2" name="Objek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77179320"/>
              </p:ext>
            </p:extLst>
          </p:nvPr>
        </p:nvGraphicFramePr>
        <p:xfrm>
          <a:off x="2224437" y="5710551"/>
          <a:ext cx="1110932" cy="28830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420" name="Equation" r:id="rId15" imgW="1876492" imgH="543025" progId="Equation">
                  <p:embed/>
                </p:oleObj>
              </mc:Choice>
              <mc:Fallback>
                <p:oleObj name="Equation" r:id="rId15" imgW="1876492" imgH="543025" progId="Equation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224437" y="5710551"/>
                        <a:ext cx="1110932" cy="288304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377065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92885" y="1033742"/>
            <a:ext cx="8695857" cy="318087"/>
          </a:xfrm>
        </p:spPr>
        <p:txBody>
          <a:bodyPr/>
          <a:lstStyle/>
          <a:p>
            <a:r>
              <a:rPr lang="en-GB" dirty="0" smtClean="0"/>
              <a:t>Private bereitstellung eines öffentlichen gutes?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20802" y="1737360"/>
            <a:ext cx="8697417" cy="4193177"/>
          </a:xfrm>
        </p:spPr>
        <p:txBody>
          <a:bodyPr/>
          <a:lstStyle/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Angenommen es SIND	             und 	       ,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Dann würde A das gut auch ohne einen beitrag von B bereitstellen.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B wird dadurch zum trittbrettfahrer, d. h. er konsumiert das öffentliche gut ohne eigenen beitrag.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Wenn hingegen		und 	         ,	dann wird das gut nicht bereitgestellt.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Wenn jedoch	               , dann wäre die bereitstellung des öffentlichen gutes eine pareto-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verbesserung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Es könnte aber sein, dass sowohl a als auch b zulasten des jeweils anderen 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trittbrett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fahren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 wollen, sodass das gut nicht verfügbar wird. 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6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6" name="Objek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717253"/>
              </p:ext>
            </p:extLst>
          </p:nvPr>
        </p:nvGraphicFramePr>
        <p:xfrm>
          <a:off x="3043493" y="3543993"/>
          <a:ext cx="595174" cy="26531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327" name="Equation" r:id="rId3" imgW="1038113" imgH="447682" progId="Equation">
                  <p:embed/>
                </p:oleObj>
              </mc:Choice>
              <mc:Fallback>
                <p:oleObj name="Equation" r:id="rId3" imgW="1038113" imgH="447682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043493" y="3543993"/>
                        <a:ext cx="595174" cy="265319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k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2517277"/>
              </p:ext>
            </p:extLst>
          </p:nvPr>
        </p:nvGraphicFramePr>
        <p:xfrm>
          <a:off x="5131301" y="3517128"/>
          <a:ext cx="620816" cy="32136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328" name="Equation" r:id="rId5" imgW="1057118" imgH="543025" progId="Equation">
                  <p:embed/>
                </p:oleObj>
              </mc:Choice>
              <mc:Fallback>
                <p:oleObj name="Equation" r:id="rId5" imgW="1057118" imgH="543025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131301" y="3517128"/>
                        <a:ext cx="620816" cy="321364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k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228609819"/>
              </p:ext>
            </p:extLst>
          </p:nvPr>
        </p:nvGraphicFramePr>
        <p:xfrm>
          <a:off x="3377260" y="1677157"/>
          <a:ext cx="626143" cy="27912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329" name="Equation" r:id="rId7" imgW="1038113" imgH="447682" progId="Equation">
                  <p:embed/>
                </p:oleObj>
              </mc:Choice>
              <mc:Fallback>
                <p:oleObj name="Equation" r:id="rId7" imgW="1038113" imgH="447682" progId="Equation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8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377260" y="1677157"/>
                        <a:ext cx="626143" cy="279124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k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967162117"/>
              </p:ext>
            </p:extLst>
          </p:nvPr>
        </p:nvGraphicFramePr>
        <p:xfrm>
          <a:off x="5025284" y="1684085"/>
          <a:ext cx="632854" cy="32759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330" name="Equation" r:id="rId9" imgW="1057118" imgH="543025" progId="Equation">
                  <p:embed/>
                </p:oleObj>
              </mc:Choice>
              <mc:Fallback>
                <p:oleObj name="Equation" r:id="rId9" imgW="1057118" imgH="543025" progId="Equation">
                  <p:embed/>
                  <p:pic>
                    <p:nvPicPr>
                      <p:cNvPr id="0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0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025284" y="1684085"/>
                        <a:ext cx="632854" cy="32759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0" name="Objekt 9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60174496"/>
              </p:ext>
            </p:extLst>
          </p:nvPr>
        </p:nvGraphicFramePr>
        <p:xfrm>
          <a:off x="2505770" y="4272121"/>
          <a:ext cx="999441" cy="2951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331" name="Formel" r:id="rId11" imgW="1876492" imgH="543025" progId="Equation.3">
                  <p:embed/>
                </p:oleObj>
              </mc:Choice>
              <mc:Fallback>
                <p:oleObj name="Formel" r:id="rId11" imgW="1876492" imgH="543025" progId="Equation.3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2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505770" y="4272121"/>
                        <a:ext cx="999441" cy="29513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933633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7063" y="1497650"/>
            <a:ext cx="8695857" cy="384160"/>
          </a:xfrm>
        </p:spPr>
        <p:txBody>
          <a:bodyPr/>
          <a:lstStyle/>
          <a:p>
            <a:r>
              <a:rPr lang="en-GB" dirty="0" err="1" smtClean="0"/>
              <a:t>Trittbrett</a:t>
            </a:r>
            <a:r>
              <a:rPr lang="en-GB" dirty="0" smtClean="0"/>
              <a:t>  </a:t>
            </a:r>
            <a:r>
              <a:rPr lang="en-GB" dirty="0" err="1" smtClean="0"/>
              <a:t>fahren</a:t>
            </a:r>
            <a:r>
              <a:rPr lang="en-GB" dirty="0" smtClean="0"/>
              <a:t> 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 b="0" dirty="0" smtClean="0"/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Die personen a und b haben nur zwei möglichkeiten – individuelle bereitstellung eines öffentlichen gutes oder keine bereitstellung.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Die kosten des öffentlichen gutes seien c = €100.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nutzen des öffentlichen Gutes für a sei €80.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Der nutzen des öffentlichen Gutes für B sei €65.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 €80 + €65 &gt; €100, ist die bereitstellung des öffentlichen gutes eine pareto-</a:t>
            </a:r>
            <a:r>
              <a:rPr lang="en-GB" sz="1600" b="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verbesserung</a:t>
            </a:r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7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0167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6541" y="848292"/>
            <a:ext cx="8695857" cy="317900"/>
          </a:xfrm>
        </p:spPr>
        <p:txBody>
          <a:bodyPr/>
          <a:lstStyle/>
          <a:p>
            <a:r>
              <a:rPr lang="en-GB" dirty="0" err="1" smtClean="0"/>
              <a:t>Trittbrett</a:t>
            </a:r>
            <a:r>
              <a:rPr lang="en-GB" dirty="0" smtClean="0"/>
              <a:t>  </a:t>
            </a:r>
            <a:r>
              <a:rPr lang="en-GB" dirty="0" err="1" smtClean="0"/>
              <a:t>fahren</a:t>
            </a:r>
            <a:r>
              <a:rPr lang="en-GB" dirty="0" smtClean="0"/>
              <a:t> und spieltheorie (1)</a:t>
            </a:r>
            <a:endParaRPr lang="en-GB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8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  <p:graphicFrame>
        <p:nvGraphicFramePr>
          <p:cNvPr id="6" name="Inhaltsplatzhalter 5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82883211"/>
              </p:ext>
            </p:extLst>
          </p:nvPr>
        </p:nvGraphicFramePr>
        <p:xfrm>
          <a:off x="2800350" y="2676525"/>
          <a:ext cx="4705350" cy="36576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69" name="Document" r:id="rId4" imgW="4781101" imgH="3715623" progId="Word.Document.8">
                  <p:embed/>
                </p:oleObj>
              </mc:Choice>
              <mc:Fallback>
                <p:oleObj name="Document" r:id="rId4" imgW="4781101" imgH="3715623" progId="Word.Document.8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800350" y="2676525"/>
                        <a:ext cx="4705350" cy="36576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>
                                  <a:alpha val="74997"/>
                                </a:srgbClr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Text Box 1033"/>
          <p:cNvSpPr txBox="1">
            <a:spLocks noChangeArrowheads="1"/>
          </p:cNvSpPr>
          <p:nvPr/>
        </p:nvSpPr>
        <p:spPr bwMode="auto">
          <a:xfrm>
            <a:off x="4208302" y="1735723"/>
            <a:ext cx="1322798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7030A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 SPIELER B</a:t>
            </a:r>
          </a:p>
        </p:txBody>
      </p:sp>
      <p:sp>
        <p:nvSpPr>
          <p:cNvPr id="8" name="Text Box 1032"/>
          <p:cNvSpPr txBox="1">
            <a:spLocks noChangeArrowheads="1"/>
          </p:cNvSpPr>
          <p:nvPr/>
        </p:nvSpPr>
        <p:spPr bwMode="auto">
          <a:xfrm>
            <a:off x="799608" y="3788194"/>
            <a:ext cx="126509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66FF66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SPIELER A</a:t>
            </a:r>
            <a:endParaRPr kumimoji="0" lang="en-US" altLang="de-DE" sz="16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9" name="Text Box 1028"/>
          <p:cNvSpPr txBox="1">
            <a:spLocks noChangeArrowheads="1"/>
          </p:cNvSpPr>
          <p:nvPr/>
        </p:nvSpPr>
        <p:spPr bwMode="auto">
          <a:xfrm>
            <a:off x="1832484" y="3200746"/>
            <a:ext cx="888385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KAUFE</a:t>
            </a:r>
          </a:p>
        </p:txBody>
      </p:sp>
      <p:sp>
        <p:nvSpPr>
          <p:cNvPr id="11" name="Text Box 1029"/>
          <p:cNvSpPr txBox="1">
            <a:spLocks noChangeArrowheads="1"/>
          </p:cNvSpPr>
          <p:nvPr/>
        </p:nvSpPr>
        <p:spPr bwMode="auto">
          <a:xfrm>
            <a:off x="1868755" y="4343398"/>
            <a:ext cx="888384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</a:rPr>
              <a:t>KAUFE</a:t>
            </a:r>
          </a:p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de-AT" altLang="de-DE" sz="1600" kern="0" noProof="0" dirty="0" smtClean="0">
                <a:solidFill>
                  <a:srgbClr val="000000"/>
                </a:solidFill>
              </a:rPr>
              <a:t>NICHT</a:t>
            </a:r>
            <a:endParaRPr kumimoji="0" lang="en-US" altLang="de-DE" sz="16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</a:endParaRPr>
          </a:p>
        </p:txBody>
      </p:sp>
      <p:sp>
        <p:nvSpPr>
          <p:cNvPr id="12" name="Text Box 1031"/>
          <p:cNvSpPr txBox="1">
            <a:spLocks noChangeArrowheads="1"/>
          </p:cNvSpPr>
          <p:nvPr/>
        </p:nvSpPr>
        <p:spPr bwMode="auto">
          <a:xfrm>
            <a:off x="5905773" y="2038419"/>
            <a:ext cx="946093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KAUFE </a:t>
            </a:r>
          </a:p>
          <a:p>
            <a:pPr marL="0" marR="0" lvl="0" indent="0" algn="ctr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AT" altLang="de-DE" sz="16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NICHT</a:t>
            </a:r>
            <a:endParaRPr kumimoji="0" lang="en-US" altLang="de-DE" sz="16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itchFamily="34" charset="0"/>
              <a:ea typeface="ＭＳ Ｐゴシック" pitchFamily="34" charset="-128"/>
            </a:endParaRPr>
          </a:p>
        </p:txBody>
      </p:sp>
      <p:sp>
        <p:nvSpPr>
          <p:cNvPr id="13" name="Text Box 1030"/>
          <p:cNvSpPr txBox="1">
            <a:spLocks noChangeArrowheads="1"/>
          </p:cNvSpPr>
          <p:nvPr/>
        </p:nvSpPr>
        <p:spPr bwMode="auto">
          <a:xfrm>
            <a:off x="3506998" y="2242734"/>
            <a:ext cx="888385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marL="0" marR="0" lvl="0" indent="0" defTabSz="912813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de-DE" sz="160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pitchFamily="34" charset="0"/>
                <a:ea typeface="ＭＳ Ｐゴシック" pitchFamily="34" charset="-128"/>
              </a:rPr>
              <a:t>KAUFE</a:t>
            </a:r>
          </a:p>
        </p:txBody>
      </p:sp>
      <p:sp>
        <p:nvSpPr>
          <p:cNvPr id="14" name="Text Box 1034"/>
          <p:cNvSpPr txBox="1">
            <a:spLocks noChangeArrowheads="1"/>
          </p:cNvSpPr>
          <p:nvPr/>
        </p:nvSpPr>
        <p:spPr bwMode="auto">
          <a:xfrm>
            <a:off x="603665" y="5594354"/>
            <a:ext cx="837537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u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1363" indent="-285750" defTabSz="912813">
              <a:spcBef>
                <a:spcPct val="20000"/>
              </a:spcBef>
              <a:buClr>
                <a:schemeClr val="tx1"/>
              </a:buClr>
              <a:buChar char="–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1413" indent="-228600" defTabSz="912813">
              <a:spcBef>
                <a:spcPct val="20000"/>
              </a:spcBef>
              <a:buClr>
                <a:schemeClr val="tx2"/>
              </a:buClr>
              <a:buSzPct val="75000"/>
              <a:buFont typeface="Monotype Sorts" charset="2"/>
              <a:buChar char="v"/>
              <a:defRPr sz="3200" b="1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598613" indent="-228600" defTabSz="912813">
              <a:spcBef>
                <a:spcPct val="20000"/>
              </a:spcBef>
              <a:buClr>
                <a:schemeClr val="tx2"/>
              </a:buClr>
              <a:buSzPct val="100000"/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5813" indent="-228600" defTabSz="912813">
              <a:spcBef>
                <a:spcPct val="20000"/>
              </a:spcBef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30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02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74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4613" indent="-228600" defTabSz="912813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>
              <a:spcBef>
                <a:spcPct val="0"/>
              </a:spcBef>
              <a:buClrTx/>
              <a:buSzTx/>
              <a:buFontTx/>
              <a:buNone/>
            </a:pPr>
            <a:r>
              <a:rPr lang="en-US" altLang="de-DE" sz="1600" dirty="0" smtClean="0"/>
              <a:t>(KAUFE NICHT, KAUFE NICHT) IST DAS EINZIGE N-G, ES IST JEDOCH INEFFIZIENT.</a:t>
            </a:r>
            <a:endParaRPr lang="en-US" altLang="de-DE" sz="1600" dirty="0"/>
          </a:p>
        </p:txBody>
      </p:sp>
    </p:spTree>
    <p:extLst>
      <p:ext uri="{BB962C8B-B14F-4D97-AF65-F5344CB8AC3E}">
        <p14:creationId xmlns:p14="http://schemas.microsoft.com/office/powerpoint/2010/main" val="42532124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err="1" smtClean="0"/>
              <a:t>Trittbrett</a:t>
            </a:r>
            <a:r>
              <a:rPr lang="en-GB" dirty="0" smtClean="0"/>
              <a:t>  </a:t>
            </a:r>
            <a:r>
              <a:rPr lang="en-GB" dirty="0" err="1" smtClean="0"/>
              <a:t>fahren</a:t>
            </a:r>
            <a:r>
              <a:rPr lang="en-GB" dirty="0" smtClean="0"/>
              <a:t> und </a:t>
            </a:r>
            <a:r>
              <a:rPr lang="en-GB" dirty="0" err="1" smtClean="0"/>
              <a:t>nebenzahlungen</a:t>
            </a:r>
            <a:endParaRPr lang="en-GB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 b="0" dirty="0" smtClean="0"/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Wenn nun a und b beiträge zur bereitstellung des öffentlichen gutes leisten, dann gibt es möglicherweise ein nash-gleichgewicht, bei dem das öffentliche gut verfügbar wird.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Nehmen wir an, dass A €60 und B €40 beiträgt.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Dann ist der nettonutzen für A aus dem öffentlichen gut = €40 &gt; €0 Und der nettonutzen für b = €25 &gt; €0. </a:t>
            </a:r>
          </a:p>
          <a:p>
            <a:r>
              <a:rPr lang="en-GB" sz="1600" b="0" dirty="0" smtClean="0">
                <a:latin typeface="Arial" panose="020B0604020202020204" pitchFamily="34" charset="0"/>
                <a:cs typeface="Arial" panose="020B0604020202020204" pitchFamily="34" charset="0"/>
              </a:rPr>
              <a:t>ES BLEIBT OFFEN, WELCHES BEITRAGSSCHEMA DAS BESTE IST, ODER OB ES ÜBERHAUPT ZUR BEREITSTELLUNG DES ÖFFENTLICHEN GUTES KOMMT. </a:t>
            </a:r>
          </a:p>
          <a:p>
            <a:endParaRPr lang="en-GB" sz="1600" b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3C7EDE-C1C1-4A17-8A67-66AA4FFFB732}" type="slidenum">
              <a:rPr lang="de-DE" smtClean="0"/>
              <a:pPr/>
              <a:t>9</a:t>
            </a:fld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de-DE" smtClean="0"/>
              <a:t>Varian: Grundzüge der Mikroökonomik 9. A. De Gruyter Oldenbourg 2016. ISBN 978-3-11-044093-5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4697442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2015_deGruyter_ppt_screen_template_Arial">
  <a:themeElements>
    <a:clrScheme name="deGruyter-2015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B7AD47"/>
      </a:accent1>
      <a:accent2>
        <a:srgbClr val="3F4C6C"/>
      </a:accent2>
      <a:accent3>
        <a:srgbClr val="6C97AE"/>
      </a:accent3>
      <a:accent4>
        <a:srgbClr val="8B5261"/>
      </a:accent4>
      <a:accent5>
        <a:srgbClr val="BDBEBE"/>
      </a:accent5>
      <a:accent6>
        <a:srgbClr val="EB8667"/>
      </a:accent6>
      <a:hlink>
        <a:srgbClr val="595959"/>
      </a:hlink>
      <a:folHlink>
        <a:srgbClr val="3F3F3F"/>
      </a:folHlink>
    </a:clrScheme>
    <a:fontScheme name="DeGruyter_Pitch">
      <a:majorFont>
        <a:latin typeface="Arial"/>
        <a:ea typeface=""/>
        <a:cs typeface=""/>
      </a:majorFont>
      <a:minorFont>
        <a:latin typeface="Times New Roman"/>
        <a:ea typeface=""/>
        <a:cs typeface=""/>
      </a:minorFont>
    </a:fontScheme>
    <a:fmtScheme name="Rauchglas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hade val="100000"/>
                <a:satMod val="100000"/>
              </a:schemeClr>
            </a:gs>
            <a:gs pos="100000">
              <a:schemeClr val="phClr">
                <a:tint val="61000"/>
                <a:alpha val="100000"/>
                <a:satMod val="18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</a:schemeClr>
            </a:gs>
            <a:gs pos="100000">
              <a:schemeClr val="phClr">
                <a:tint val="90000"/>
                <a:alpha val="100000"/>
                <a:satMod val="18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5240" cap="flat" cmpd="sng" algn="ctr">
          <a:solidFill>
            <a:schemeClr val="phClr">
              <a:tint val="25000"/>
              <a:alpha val="25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21590" dir="5400000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prstMaterial="flat">
            <a:bevelT w="28575" h="41275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lIns="0" tIns="0" rIns="0" bIns="0" rtlCol="0">
        <a:noAutofit/>
      </a:bodyPr>
      <a:lstStyle>
        <a:defPPr>
          <a:defRPr sz="1200" dirty="0" err="1" smtClean="0"/>
        </a:defPPr>
      </a:lstStyle>
    </a:txDef>
  </a:objectDefaults>
  <a:extraClrSchemeLst/>
  <a:extLst>
    <a:ext uri="{05A4C25C-085E-4340-85A3-A5531E510DB2}">
      <thm15:themeFamily xmlns:thm15="http://schemas.microsoft.com/office/thememl/2012/main" name="DeGruyter_Arial" id="{5316AAEB-0FEC-47CB-B364-E3BD361AD818}" vid="{CA220D4E-E32A-42AD-9495-625EF72F7ED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1463</Words>
  <Application>Microsoft Office PowerPoint</Application>
  <PresentationFormat>A4-Papier (210x297 mm)</PresentationFormat>
  <Paragraphs>215</Paragraphs>
  <Slides>23</Slides>
  <Notes>0</Notes>
  <HiddenSlides>0</HiddenSlides>
  <MMClips>0</MMClips>
  <ScaleCrop>false</ScaleCrop>
  <HeadingPairs>
    <vt:vector size="8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Eingebettete OLE-Server</vt:lpstr>
      </vt:variant>
      <vt:variant>
        <vt:i4>4</vt:i4>
      </vt:variant>
      <vt:variant>
        <vt:lpstr>Folientitel</vt:lpstr>
      </vt:variant>
      <vt:variant>
        <vt:i4>23</vt:i4>
      </vt:variant>
    </vt:vector>
  </HeadingPairs>
  <TitlesOfParts>
    <vt:vector size="33" baseType="lpstr">
      <vt:lpstr>Times New Roman</vt:lpstr>
      <vt:lpstr>Monotype Sorts</vt:lpstr>
      <vt:lpstr>Arial</vt:lpstr>
      <vt:lpstr>Wingdings 3</vt:lpstr>
      <vt:lpstr>ＭＳ Ｐゴシック</vt:lpstr>
      <vt:lpstr>2015_deGruyter_ppt_screen_template_Arial</vt:lpstr>
      <vt:lpstr>Equation</vt:lpstr>
      <vt:lpstr>Formel</vt:lpstr>
      <vt:lpstr>Document</vt:lpstr>
      <vt:lpstr>Microsoft Formel-Editor 3.0</vt:lpstr>
      <vt:lpstr>37. kapitel</vt:lpstr>
      <vt:lpstr>Öffentliche Güter – Definition und beispiele</vt:lpstr>
      <vt:lpstr>Vorbehaltspreis</vt:lpstr>
      <vt:lpstr>Vorbehaltspreis – ein beispiel </vt:lpstr>
      <vt:lpstr>Wann soll ein öffentliches gut zur verfügung gestellt werden?</vt:lpstr>
      <vt:lpstr>Private bereitstellung eines öffentlichen gutes?</vt:lpstr>
      <vt:lpstr>Trittbrett  fahren </vt:lpstr>
      <vt:lpstr>Trittbrett  fahren und spieltheorie (1)</vt:lpstr>
      <vt:lpstr>Trittbrett  fahren und nebenzahlungen</vt:lpstr>
      <vt:lpstr>Trittbrett  fahren und spieltheorie (2)</vt:lpstr>
      <vt:lpstr>VARIABLE MENGEN DES ÖFFENTLICHEN GUTES (1)</vt:lpstr>
      <vt:lpstr>VARIABLE MENGEN DES ÖFFENTLICHEN GUTES (2)</vt:lpstr>
      <vt:lpstr>Effizientes angebot des öffentlichen gutes bei  quasilinearen präferenzen – algebraisch </vt:lpstr>
      <vt:lpstr>Effizientes angebot des öffentlichen gutes bei  quasilinearen präferenzen – grafisch </vt:lpstr>
      <vt:lpstr>WANN IST TRITTBRETTFAHREN FÜR EIN INDIVIDUUM RATIONAL? (algebraisch)</vt:lpstr>
      <vt:lpstr>WANN IST TRITTBRETT FAHREN FÜR EIN INDIVIDUUM RATIONAL? (grafisch)</vt:lpstr>
      <vt:lpstr>OFFENLEGUNG DER PRÄFERENZEN – GROVES-CLARKE MECHANISMUS </vt:lpstr>
      <vt:lpstr>Der vickrey-groves-clarke mechanismus </vt:lpstr>
      <vt:lpstr>Ein besteuerungsschema nach dem VCG-Mechanismus</vt:lpstr>
      <vt:lpstr>besteuerung nach dem VCG-Mechanismus: Ein beispiel (1) </vt:lpstr>
      <vt:lpstr>besteuerung nach dem VCG-Mechanismus: Ein beispiel (2) </vt:lpstr>
      <vt:lpstr>besteuerung nach dem VCG-Mechanismus: Ein beispiel (3) </vt:lpstr>
      <vt:lpstr>besteuerung nach dem VCG-Mechanismus: Ein beispiel (4)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subject>Arial</dc:subject>
  <dc:creator/>
  <cp:keywords>Pitchbook</cp:keywords>
  <cp:lastModifiedBy/>
  <cp:revision>1</cp:revision>
  <dcterms:created xsi:type="dcterms:W3CDTF">2015-03-16T08:37:03Z</dcterms:created>
  <dcterms:modified xsi:type="dcterms:W3CDTF">2016-08-17T11:25:45Z</dcterms:modified>
</cp:coreProperties>
</file>

<file path=docProps/thumbnail.jpeg>
</file>